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Lst>
  <p:notesMasterIdLst>
    <p:notesMasterId r:id="rId29"/>
  </p:notesMasterIdLst>
  <p:handoutMasterIdLst>
    <p:handoutMasterId r:id="rId30"/>
  </p:handoutMasterIdLst>
  <p:sldIdLst>
    <p:sldId id="388" r:id="rId3"/>
    <p:sldId id="340" r:id="rId4"/>
    <p:sldId id="339" r:id="rId5"/>
    <p:sldId id="305" r:id="rId6"/>
    <p:sldId id="387" r:id="rId7"/>
    <p:sldId id="337" r:id="rId8"/>
    <p:sldId id="354" r:id="rId9"/>
    <p:sldId id="352" r:id="rId10"/>
    <p:sldId id="349" r:id="rId11"/>
    <p:sldId id="350" r:id="rId12"/>
    <p:sldId id="327" r:id="rId13"/>
    <p:sldId id="306" r:id="rId14"/>
    <p:sldId id="351" r:id="rId15"/>
    <p:sldId id="307" r:id="rId16"/>
    <p:sldId id="286" r:id="rId17"/>
    <p:sldId id="287" r:id="rId18"/>
    <p:sldId id="291" r:id="rId19"/>
    <p:sldId id="331" r:id="rId20"/>
    <p:sldId id="334" r:id="rId21"/>
    <p:sldId id="368" r:id="rId22"/>
    <p:sldId id="370" r:id="rId23"/>
    <p:sldId id="371" r:id="rId24"/>
    <p:sldId id="356" r:id="rId25"/>
    <p:sldId id="358" r:id="rId26"/>
    <p:sldId id="319" r:id="rId27"/>
    <p:sldId id="386" r:id="rId2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96F"/>
    <a:srgbClr val="495277"/>
    <a:srgbClr val="484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97" autoAdjust="0"/>
    <p:restoredTop sz="94693" autoAdjust="0"/>
  </p:normalViewPr>
  <p:slideViewPr>
    <p:cSldViewPr>
      <p:cViewPr varScale="1">
        <p:scale>
          <a:sx n="54" d="100"/>
          <a:sy n="54" d="100"/>
        </p:scale>
        <p:origin x="1644" y="72"/>
      </p:cViewPr>
      <p:guideLst>
        <p:guide orient="horz" pos="2160"/>
        <p:guide pos="2880"/>
      </p:guideLst>
    </p:cSldViewPr>
  </p:slideViewPr>
  <p:outlineViewPr>
    <p:cViewPr>
      <p:scale>
        <a:sx n="33" d="100"/>
        <a:sy n="33" d="100"/>
      </p:scale>
      <p:origin x="53" y="404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616"/>
          </a:xfrm>
          <a:prstGeom prst="rect">
            <a:avLst/>
          </a:prstGeom>
        </p:spPr>
        <p:txBody>
          <a:bodyPr vert="horz" lIns="91915" tIns="45958" rIns="91915" bIns="45958" rtlCol="0"/>
          <a:lstStyle>
            <a:lvl1pPr algn="l">
              <a:defRPr sz="1200"/>
            </a:lvl1pPr>
          </a:lstStyle>
          <a:p>
            <a:endParaRPr lang="en-US"/>
          </a:p>
        </p:txBody>
      </p:sp>
      <p:sp>
        <p:nvSpPr>
          <p:cNvPr id="3" name="Date Placeholder 2"/>
          <p:cNvSpPr>
            <a:spLocks noGrp="1"/>
          </p:cNvSpPr>
          <p:nvPr>
            <p:ph type="dt" sz="quarter" idx="1"/>
          </p:nvPr>
        </p:nvSpPr>
        <p:spPr>
          <a:xfrm>
            <a:off x="3977531" y="0"/>
            <a:ext cx="3043979" cy="465616"/>
          </a:xfrm>
          <a:prstGeom prst="rect">
            <a:avLst/>
          </a:prstGeom>
        </p:spPr>
        <p:txBody>
          <a:bodyPr vert="horz" lIns="91915" tIns="45958" rIns="91915" bIns="45958" rtlCol="0"/>
          <a:lstStyle>
            <a:lvl1pPr algn="r">
              <a:defRPr sz="1200"/>
            </a:lvl1pPr>
          </a:lstStyle>
          <a:p>
            <a:fld id="{9162F529-61E6-45D5-A9F8-5CB57DEF421F}" type="datetimeFigureOut">
              <a:rPr lang="en-US" smtClean="0"/>
              <a:t>9/26/2018</a:t>
            </a:fld>
            <a:endParaRPr lang="en-US"/>
          </a:p>
        </p:txBody>
      </p:sp>
      <p:sp>
        <p:nvSpPr>
          <p:cNvPr id="4" name="Footer Placeholder 3"/>
          <p:cNvSpPr>
            <a:spLocks noGrp="1"/>
          </p:cNvSpPr>
          <p:nvPr>
            <p:ph type="ftr" sz="quarter" idx="2"/>
          </p:nvPr>
        </p:nvSpPr>
        <p:spPr>
          <a:xfrm>
            <a:off x="1" y="8841885"/>
            <a:ext cx="3043979" cy="465616"/>
          </a:xfrm>
          <a:prstGeom prst="rect">
            <a:avLst/>
          </a:prstGeom>
        </p:spPr>
        <p:txBody>
          <a:bodyPr vert="horz" lIns="91915" tIns="45958" rIns="91915" bIns="45958" rtlCol="0" anchor="b"/>
          <a:lstStyle>
            <a:lvl1pPr algn="l">
              <a:defRPr sz="1200"/>
            </a:lvl1pPr>
          </a:lstStyle>
          <a:p>
            <a:endParaRPr lang="en-US"/>
          </a:p>
        </p:txBody>
      </p:sp>
      <p:sp>
        <p:nvSpPr>
          <p:cNvPr id="5" name="Slide Number Placeholder 4"/>
          <p:cNvSpPr>
            <a:spLocks noGrp="1"/>
          </p:cNvSpPr>
          <p:nvPr>
            <p:ph type="sldNum" sz="quarter" idx="3"/>
          </p:nvPr>
        </p:nvSpPr>
        <p:spPr>
          <a:xfrm>
            <a:off x="3977531" y="8841885"/>
            <a:ext cx="3043979" cy="465616"/>
          </a:xfrm>
          <a:prstGeom prst="rect">
            <a:avLst/>
          </a:prstGeom>
        </p:spPr>
        <p:txBody>
          <a:bodyPr vert="horz" lIns="91915" tIns="45958" rIns="91915" bIns="45958" rtlCol="0" anchor="b"/>
          <a:lstStyle>
            <a:lvl1pPr algn="r">
              <a:defRPr sz="1200"/>
            </a:lvl1pPr>
          </a:lstStyle>
          <a:p>
            <a:fld id="{316CECF1-14DA-407D-B95C-48B1D04B0C29}" type="slidenum">
              <a:rPr lang="en-US" smtClean="0"/>
              <a:t>‹#›</a:t>
            </a:fld>
            <a:endParaRPr lang="en-US"/>
          </a:p>
        </p:txBody>
      </p:sp>
    </p:spTree>
    <p:extLst>
      <p:ext uri="{BB962C8B-B14F-4D97-AF65-F5344CB8AC3E}">
        <p14:creationId xmlns:p14="http://schemas.microsoft.com/office/powerpoint/2010/main" val="2394728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13" tIns="46656" rIns="93313" bIns="46656"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13" tIns="46656" rIns="93313" bIns="46656" rtlCol="0"/>
          <a:lstStyle>
            <a:lvl1pPr algn="r">
              <a:defRPr sz="1200"/>
            </a:lvl1pPr>
          </a:lstStyle>
          <a:p>
            <a:fld id="{FDD920F6-DF4F-EC41-B878-600365FAD5EF}" type="datetimeFigureOut">
              <a:rPr lang="en-US" smtClean="0"/>
              <a:t>9/26/2018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3" tIns="46656" rIns="93313" bIns="46656" rtlCol="0" anchor="ctr"/>
          <a:lstStyle/>
          <a:p>
            <a:endParaRPr lang="en-US"/>
          </a:p>
        </p:txBody>
      </p:sp>
      <p:sp>
        <p:nvSpPr>
          <p:cNvPr id="5" name="Notes Placeholder 4"/>
          <p:cNvSpPr>
            <a:spLocks noGrp="1"/>
          </p:cNvSpPr>
          <p:nvPr>
            <p:ph type="body" sz="quarter" idx="3"/>
          </p:nvPr>
        </p:nvSpPr>
        <p:spPr>
          <a:xfrm>
            <a:off x="702310" y="4480005"/>
            <a:ext cx="5618480" cy="3665459"/>
          </a:xfrm>
          <a:prstGeom prst="rect">
            <a:avLst/>
          </a:prstGeom>
        </p:spPr>
        <p:txBody>
          <a:bodyPr vert="horz" lIns="93313" tIns="46656" rIns="93313"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7071"/>
          </a:xfrm>
          <a:prstGeom prst="rect">
            <a:avLst/>
          </a:prstGeom>
        </p:spPr>
        <p:txBody>
          <a:bodyPr vert="horz" lIns="93313" tIns="46656" rIns="93313"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1"/>
            <a:ext cx="3043343" cy="467071"/>
          </a:xfrm>
          <a:prstGeom prst="rect">
            <a:avLst/>
          </a:prstGeom>
        </p:spPr>
        <p:txBody>
          <a:bodyPr vert="horz" lIns="93313" tIns="46656" rIns="93313" bIns="46656" rtlCol="0" anchor="b"/>
          <a:lstStyle>
            <a:lvl1pPr algn="r">
              <a:defRPr sz="1200"/>
            </a:lvl1pPr>
          </a:lstStyle>
          <a:p>
            <a:fld id="{5584BF80-C7A5-3447-A9E9-D93C33137E59}" type="slidenum">
              <a:rPr lang="en-US" smtClean="0"/>
              <a:t>‹#›</a:t>
            </a:fld>
            <a:endParaRPr lang="en-US"/>
          </a:p>
        </p:txBody>
      </p:sp>
    </p:spTree>
    <p:extLst>
      <p:ext uri="{BB962C8B-B14F-4D97-AF65-F5344CB8AC3E}">
        <p14:creationId xmlns:p14="http://schemas.microsoft.com/office/powerpoint/2010/main" val="8085413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36676E-1995-47B0-9B28-B752906366DE}" type="slidenum">
              <a:rPr lang="en-US" smtClean="0"/>
              <a:t>9</a:t>
            </a:fld>
            <a:endParaRPr lang="en-US"/>
          </a:p>
        </p:txBody>
      </p:sp>
    </p:spTree>
    <p:extLst>
      <p:ext uri="{BB962C8B-B14F-4D97-AF65-F5344CB8AC3E}">
        <p14:creationId xmlns:p14="http://schemas.microsoft.com/office/powerpoint/2010/main" val="388794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84BF80-C7A5-3447-A9E9-D93C33137E59}" type="slidenum">
              <a:rPr lang="en-US" smtClean="0"/>
              <a:t>10</a:t>
            </a:fld>
            <a:endParaRPr lang="en-US"/>
          </a:p>
        </p:txBody>
      </p:sp>
    </p:spTree>
    <p:extLst>
      <p:ext uri="{BB962C8B-B14F-4D97-AF65-F5344CB8AC3E}">
        <p14:creationId xmlns:p14="http://schemas.microsoft.com/office/powerpoint/2010/main" val="4216520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5" descr="Title Slide_high res"/>
          <p:cNvPicPr>
            <a:picLocks noChangeAspect="1" noChangeArrowheads="1"/>
          </p:cNvPicPr>
          <p:nvPr/>
        </p:nvPicPr>
        <p:blipFill>
          <a:blip r:embed="rId2"/>
          <a:srcRect/>
          <a:stretch>
            <a:fillRect/>
          </a:stretch>
        </p:blipFill>
        <p:spPr>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3"/>
          <p:cNvSpPr>
            <a:spLocks noChangeShapeType="1"/>
          </p:cNvSpPr>
          <p:nvPr/>
        </p:nvSpPr>
        <p:spPr>
          <a:xfrm flipH="1">
            <a:off x="0" y="5907088"/>
            <a:ext cx="9144000" cy="0"/>
          </a:xfrm>
          <a:prstGeom prst="line">
            <a:avLst/>
          </a:prstGeom>
          <a:noFill/>
          <a:ln w="9525">
            <a:solidFill>
              <a:srgbClr val="8F8F8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46"/>
          <p:cNvSpPr txBox="1">
            <a:spLocks noChangeArrowheads="1"/>
          </p:cNvSpPr>
          <p:nvPr/>
        </p:nvSpPr>
        <p:spPr>
          <a:xfrm>
            <a:off x="312738" y="5624513"/>
            <a:ext cx="8518525" cy="676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a:lnSpc>
                <a:spcPct val="120000"/>
              </a:lnSpc>
              <a:defRPr/>
            </a:pPr>
            <a:r>
              <a:rPr lang="en-US" sz="1100" b="1">
                <a:solidFill>
                  <a:srgbClr val="013C59"/>
                </a:solidFill>
              </a:rPr>
              <a:t>www.mwe.com</a:t>
            </a:r>
          </a:p>
          <a:p>
            <a:pPr algn="just">
              <a:lnSpc>
                <a:spcPct val="150000"/>
              </a:lnSpc>
              <a:spcBef>
                <a:spcPct val="100000"/>
              </a:spcBef>
              <a:defRPr/>
            </a:pPr>
            <a:r>
              <a:rPr lang="en-US" sz="750">
                <a:solidFill>
                  <a:srgbClr val="8F8F8F"/>
                </a:solidFill>
              </a:rPr>
              <a:t>Boston</a:t>
            </a:r>
            <a:r>
              <a:rPr lang="en-US" sz="750">
                <a:solidFill>
                  <a:srgbClr val="8F8F8F"/>
                </a:solidFill>
                <a:cs typeface="Arial" charset="0"/>
              </a:rPr>
              <a:t>  </a:t>
            </a:r>
            <a:r>
              <a:rPr lang="en-US" sz="750">
                <a:solidFill>
                  <a:srgbClr val="8F8F8F"/>
                </a:solidFill>
              </a:rPr>
              <a:t>Brussels  Chicago  Dallas   Düsseldorf  Frankfurt  Houston  London  Los Angeles  Miami  Milan  Munich  New York  Orange County  Paris  Rome  Seoul  Silicon Valley  Washington, D.C. </a:t>
            </a:r>
            <a:br>
              <a:rPr lang="en-US" sz="750">
                <a:solidFill>
                  <a:srgbClr val="8F8F8F"/>
                </a:solidFill>
              </a:rPr>
            </a:br>
            <a:r>
              <a:rPr lang="en-US" sz="750">
                <a:solidFill>
                  <a:srgbClr val="8F8F8F"/>
                </a:solidFill>
              </a:rPr>
              <a:t>Strategic alliance with MWE China Law Offices (Shanghai)</a:t>
            </a:r>
          </a:p>
        </p:txBody>
      </p:sp>
      <p:sp>
        <p:nvSpPr>
          <p:cNvPr id="7" name="Text Box 47"/>
          <p:cNvSpPr txBox="1">
            <a:spLocks noChangeArrowheads="1"/>
          </p:cNvSpPr>
          <p:nvPr/>
        </p:nvSpPr>
        <p:spPr>
          <a:xfrm>
            <a:off x="312738" y="6308725"/>
            <a:ext cx="8518525"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just">
              <a:lnSpc>
                <a:spcPct val="80000"/>
              </a:lnSpc>
              <a:defRPr/>
            </a:pPr>
            <a:endParaRPr lang="en-US" altLang="en-US" sz="700">
              <a:solidFill>
                <a:srgbClr val="8F8F8F"/>
              </a:solidFill>
            </a:endParaRPr>
          </a:p>
          <a:p>
            <a:pPr algn="just">
              <a:lnSpc>
                <a:spcPct val="80000"/>
              </a:lnSpc>
              <a:defRPr/>
            </a:pPr>
            <a:r>
              <a:rPr lang="en-US" altLang="en-US" sz="700">
                <a:solidFill>
                  <a:srgbClr val="8F8F8F"/>
                </a:solidFill>
              </a:rPr>
              <a:t>© 2016 McDermott Will &amp; Emery. The following legal entities are collectively referred to as "McDermott Will &amp; Emery," "McDermott" or "the Firm": McDermott Will &amp; Emery LLP, McDermott Will &amp; Emery AARPI, McDermott Will &amp; Emery Belgium LLP, McDermott Will &amp; Emery Rechtsanwälte Steuerberater LLP, McDermott Will &amp; Emery Studio Legale Associato and McDermott Will &amp; Emery UK LLP. These entities coordinate their activities through service agreements. This communication may be considered attorney advertising. Previous results are not a guarantee of future outcome. </a:t>
            </a:r>
          </a:p>
        </p:txBody>
      </p:sp>
      <p:sp>
        <p:nvSpPr>
          <p:cNvPr id="60465" name="Rectangle 49"/>
          <p:cNvSpPr>
            <a:spLocks noGrp="1" noChangeArrowheads="1"/>
          </p:cNvSpPr>
          <p:nvPr>
            <p:ph type="ctrTitle"/>
          </p:nvPr>
        </p:nvSpPr>
        <p:spPr>
          <a:xfrm>
            <a:off x="307975" y="2390775"/>
            <a:ext cx="7620000" cy="838200"/>
          </a:xfrm>
        </p:spPr>
        <p:txBody>
          <a:bodyPr anchor="b"/>
          <a:lstStyle>
            <a:lvl1pPr>
              <a:defRPr sz="3600">
                <a:solidFill>
                  <a:srgbClr val="013C59"/>
                </a:solidFill>
              </a:defRPr>
            </a:lvl1pPr>
          </a:lstStyle>
          <a:p>
            <a:pPr lvl="0"/>
            <a:r>
              <a:rPr lang="en-US" noProof="0"/>
              <a:t>Click to edit Master title style</a:t>
            </a:r>
          </a:p>
        </p:txBody>
      </p:sp>
      <p:sp>
        <p:nvSpPr>
          <p:cNvPr id="60466" name="Rectangle 50"/>
          <p:cNvSpPr>
            <a:spLocks noGrp="1" noChangeArrowheads="1"/>
          </p:cNvSpPr>
          <p:nvPr>
            <p:ph type="subTitle" idx="1"/>
          </p:nvPr>
        </p:nvSpPr>
        <p:spPr>
          <a:xfrm>
            <a:off x="307975" y="3527425"/>
            <a:ext cx="7286625" cy="1616075"/>
          </a:xfrm>
        </p:spPr>
        <p:txBody>
          <a:bodyPr/>
          <a:lstStyle>
            <a:lvl1pPr marL="0" indent="0">
              <a:spcBef>
                <a:spcPct val="0"/>
              </a:spcBef>
              <a:buFont typeface="Wingdings" pitchFamily="2" charset="2"/>
              <a:buNone/>
              <a:defRPr sz="1800"/>
            </a:lvl1pPr>
          </a:lstStyle>
          <a:p>
            <a:pPr lvl="0"/>
            <a:r>
              <a:rPr lang="en-US" noProof="0"/>
              <a:t>Click to edit Master subtitle style</a:t>
            </a:r>
          </a:p>
        </p:txBody>
      </p:sp>
    </p:spTree>
    <p:extLst>
      <p:ext uri="{BB962C8B-B14F-4D97-AF65-F5344CB8AC3E}">
        <p14:creationId xmlns:p14="http://schemas.microsoft.com/office/powerpoint/2010/main" val="3162064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272559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1383155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192856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145939724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t>9/26/2018</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112127864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99843510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353406523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B61BEF0D-F0BB-DE4B-95CE-6DB70DBA9567}" type="datetimeFigureOut">
              <a:rPr lang="en-US" smtClean="0"/>
              <a:t>9/26/2018</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370414830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5"/>
          <p:cNvSpPr>
            <a:spLocks noGrp="1" noChangeArrowheads="1"/>
          </p:cNvSpPr>
          <p:nvPr>
            <p:ph type="ftr" sz="quarter" idx="10"/>
          </p:nvPr>
        </p:nvSpPr>
        <p:spPr/>
        <p:txBody>
          <a:bodyPr/>
          <a:lstStyle>
            <a:lvl1pPr>
              <a:defRPr/>
            </a:lvl1pPr>
          </a:lstStyle>
          <a:p>
            <a:endParaRPr lang="en-US"/>
          </a:p>
        </p:txBody>
      </p:sp>
      <p:sp>
        <p:nvSpPr>
          <p:cNvPr id="5" name="Rectangle 26"/>
          <p:cNvSpPr>
            <a:spLocks noGrp="1" noChangeArrowheads="1"/>
          </p:cNvSpPr>
          <p:nvPr>
            <p:ph type="sldNum" sz="quarter" idx="11"/>
          </p:nvPr>
        </p:nvSpPr>
        <p:spPr/>
        <p:txBody>
          <a:bodyPr/>
          <a:lstStyle>
            <a:lvl1pPr>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2809021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5"/>
          <p:cNvSpPr>
            <a:spLocks noGrp="1" noChangeArrowheads="1"/>
          </p:cNvSpPr>
          <p:nvPr>
            <p:ph type="ftr" sz="quarter" idx="10"/>
          </p:nvPr>
        </p:nvSpPr>
        <p:spPr/>
        <p:txBody>
          <a:bodyPr/>
          <a:lstStyle>
            <a:lvl1pPr>
              <a:defRPr/>
            </a:lvl1pPr>
          </a:lstStyle>
          <a:p>
            <a:endParaRPr lang="en-US"/>
          </a:p>
        </p:txBody>
      </p:sp>
      <p:sp>
        <p:nvSpPr>
          <p:cNvPr id="5" name="Rectangle 26"/>
          <p:cNvSpPr>
            <a:spLocks noGrp="1" noChangeArrowheads="1"/>
          </p:cNvSpPr>
          <p:nvPr>
            <p:ph type="sldNum" sz="quarter" idx="11"/>
          </p:nvPr>
        </p:nvSpPr>
        <p:spPr/>
        <p:txBody>
          <a:bodyPr/>
          <a:lstStyle>
            <a:lvl1pPr>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420407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6388" y="1716088"/>
            <a:ext cx="4183062"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716088"/>
            <a:ext cx="4183063"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5"/>
          <p:cNvSpPr>
            <a:spLocks noGrp="1" noChangeArrowheads="1"/>
          </p:cNvSpPr>
          <p:nvPr>
            <p:ph type="ftr" sz="quarter" idx="10"/>
          </p:nvPr>
        </p:nvSpPr>
        <p:spPr/>
        <p:txBody>
          <a:bodyPr/>
          <a:lstStyle>
            <a:lvl1pPr>
              <a:defRPr/>
            </a:lvl1pPr>
          </a:lstStyle>
          <a:p>
            <a:endParaRPr lang="en-US"/>
          </a:p>
        </p:txBody>
      </p:sp>
      <p:sp>
        <p:nvSpPr>
          <p:cNvPr id="6" name="Rectangle 26"/>
          <p:cNvSpPr>
            <a:spLocks noGrp="1" noChangeArrowheads="1"/>
          </p:cNvSpPr>
          <p:nvPr>
            <p:ph type="sldNum" sz="quarter" idx="11"/>
          </p:nvPr>
        </p:nvSpPr>
        <p:spPr/>
        <p:txBody>
          <a:bodyPr/>
          <a:lstStyle>
            <a:lvl1pPr>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32446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5"/>
          <p:cNvSpPr>
            <a:spLocks noGrp="1" noChangeArrowheads="1"/>
          </p:cNvSpPr>
          <p:nvPr>
            <p:ph type="ftr" sz="quarter" idx="10"/>
          </p:nvPr>
        </p:nvSpPr>
        <p:spPr/>
        <p:txBody>
          <a:bodyPr/>
          <a:lstStyle>
            <a:lvl1pPr>
              <a:defRPr/>
            </a:lvl1pPr>
          </a:lstStyle>
          <a:p>
            <a:endParaRPr lang="en-US"/>
          </a:p>
        </p:txBody>
      </p:sp>
      <p:sp>
        <p:nvSpPr>
          <p:cNvPr id="8" name="Rectangle 26"/>
          <p:cNvSpPr>
            <a:spLocks noGrp="1" noChangeArrowheads="1"/>
          </p:cNvSpPr>
          <p:nvPr>
            <p:ph type="sldNum" sz="quarter" idx="11"/>
          </p:nvPr>
        </p:nvSpPr>
        <p:spPr/>
        <p:txBody>
          <a:bodyPr/>
          <a:lstStyle>
            <a:lvl1pPr>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40157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5"/>
          <p:cNvSpPr>
            <a:spLocks noGrp="1" noChangeArrowheads="1"/>
          </p:cNvSpPr>
          <p:nvPr>
            <p:ph type="ftr" sz="quarter" idx="10"/>
          </p:nvPr>
        </p:nvSpPr>
        <p:spPr/>
        <p:txBody>
          <a:bodyPr/>
          <a:lstStyle>
            <a:lvl1pPr>
              <a:defRPr/>
            </a:lvl1pPr>
          </a:lstStyle>
          <a:p>
            <a:endParaRPr lang="en-US"/>
          </a:p>
        </p:txBody>
      </p:sp>
      <p:sp>
        <p:nvSpPr>
          <p:cNvPr id="4" name="Rectangle 26"/>
          <p:cNvSpPr>
            <a:spLocks noGrp="1" noChangeArrowheads="1"/>
          </p:cNvSpPr>
          <p:nvPr>
            <p:ph type="sldNum" sz="quarter" idx="11"/>
          </p:nvPr>
        </p:nvSpPr>
        <p:spPr/>
        <p:txBody>
          <a:bodyPr/>
          <a:lstStyle>
            <a:lvl1pPr>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154202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t>9/26/2018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t>‹#›</a:t>
            </a:fld>
            <a:endParaRPr lang="en-US"/>
          </a:p>
        </p:txBody>
      </p:sp>
    </p:spTree>
    <p:extLst>
      <p:ext uri="{BB962C8B-B14F-4D97-AF65-F5344CB8AC3E}">
        <p14:creationId xmlns:p14="http://schemas.microsoft.com/office/powerpoint/2010/main" val="1564190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6F6F2E-2385-44B4-A779-A178EAEAACA4}" type="slidenum">
              <a:rPr lang="en-US" smtClean="0"/>
              <a:t>‹#›</a:t>
            </a:fld>
            <a:endParaRPr lang="en-US"/>
          </a:p>
        </p:txBody>
      </p:sp>
    </p:spTree>
    <p:extLst>
      <p:ext uri="{BB962C8B-B14F-4D97-AF65-F5344CB8AC3E}">
        <p14:creationId xmlns:p14="http://schemas.microsoft.com/office/powerpoint/2010/main" val="4102519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t>9/26/2018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96F6F2E-2385-44B4-A779-A178EAEAACA4}" type="slidenum">
              <a:rPr lang="en-US" smtClean="0"/>
              <a:t>‹#›</a:t>
            </a:fld>
            <a:endParaRPr lang="en-US"/>
          </a:p>
        </p:txBody>
      </p:sp>
    </p:spTree>
    <p:extLst>
      <p:ext uri="{BB962C8B-B14F-4D97-AF65-F5344CB8AC3E}">
        <p14:creationId xmlns:p14="http://schemas.microsoft.com/office/powerpoint/2010/main" val="3761492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56" descr="Slide_high res"/>
          <p:cNvPicPr>
            <a:picLocks noChangeAspect="1" noChangeArrowheads="1"/>
          </p:cNvPicPr>
          <p:nvPr/>
        </p:nvPicPr>
        <p:blipFill>
          <a:blip r:embed="rId8"/>
          <a:srcRect/>
          <a:stretch>
            <a:fillRect/>
          </a:stretch>
        </p:blipFill>
        <p:spPr>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9" name="Rectangle 25"/>
          <p:cNvSpPr>
            <a:spLocks noGrp="1" noChangeArrowheads="1"/>
          </p:cNvSpPr>
          <p:nvPr>
            <p:ph type="ftr" sz="quarter" idx="3"/>
          </p:nvPr>
        </p:nvSpPr>
        <p:spPr>
          <a:xfrm>
            <a:off x="312738" y="6378575"/>
            <a:ext cx="5638800"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a:tabLst>
                <a:tab pos="3886200" algn="l"/>
              </a:tabLst>
              <a:defRPr sz="1000">
                <a:solidFill>
                  <a:srgbClr val="3B3B3B"/>
                </a:solidFill>
              </a:defRPr>
            </a:lvl1pPr>
          </a:lstStyle>
          <a:p>
            <a:endParaRPr lang="en-US"/>
          </a:p>
        </p:txBody>
      </p:sp>
      <p:sp>
        <p:nvSpPr>
          <p:cNvPr id="1050" name="Rectangle 26"/>
          <p:cNvSpPr>
            <a:spLocks noGrp="1" noChangeArrowheads="1"/>
          </p:cNvSpPr>
          <p:nvPr>
            <p:ph type="sldNum" sz="quarter" idx="4"/>
          </p:nvPr>
        </p:nvSpPr>
        <p:spPr>
          <a:xfrm>
            <a:off x="8145463" y="6378575"/>
            <a:ext cx="6858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algn="r">
              <a:defRPr sz="1000" smtClean="0">
                <a:solidFill>
                  <a:srgbClr val="3B3B3B"/>
                </a:solidFill>
              </a:defRPr>
            </a:lvl1pPr>
          </a:lstStyle>
          <a:p>
            <a:fld id="{696F6F2E-2385-44B4-A779-A178EAEAACA4}" type="slidenum">
              <a:rPr lang="en-US" smtClean="0"/>
              <a:t>‹#›</a:t>
            </a:fld>
            <a:endParaRPr lang="en-US"/>
          </a:p>
        </p:txBody>
      </p:sp>
      <p:sp>
        <p:nvSpPr>
          <p:cNvPr id="1029" name="Line 27"/>
          <p:cNvSpPr>
            <a:spLocks noChangeShapeType="1"/>
          </p:cNvSpPr>
          <p:nvPr/>
        </p:nvSpPr>
        <p:spPr>
          <a:xfrm flipH="1">
            <a:off x="0" y="6311900"/>
            <a:ext cx="9144000" cy="0"/>
          </a:xfrm>
          <a:prstGeom prst="line">
            <a:avLst/>
          </a:prstGeom>
          <a:noFill/>
          <a:ln w="952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51"/>
          <p:cNvSpPr>
            <a:spLocks noGrp="1" noChangeArrowheads="1"/>
          </p:cNvSpPr>
          <p:nvPr>
            <p:ph type="title"/>
          </p:nvPr>
        </p:nvSpPr>
        <p:spPr>
          <a:xfrm>
            <a:off x="307975" y="303213"/>
            <a:ext cx="6430963"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rmAutofit/>
          </a:bodyPr>
          <a:lstStyle/>
          <a:p>
            <a:pPr lvl="0"/>
            <a:r>
              <a:rPr lang="en-US" altLang="en-US"/>
              <a:t>Click to edit Master title style</a:t>
            </a:r>
          </a:p>
        </p:txBody>
      </p:sp>
      <p:sp>
        <p:nvSpPr>
          <p:cNvPr id="1031" name="Rectangle 52"/>
          <p:cNvSpPr>
            <a:spLocks noGrp="1" noChangeArrowheads="1"/>
          </p:cNvSpPr>
          <p:nvPr>
            <p:ph type="body" idx="1"/>
          </p:nvPr>
        </p:nvSpPr>
        <p:spPr>
          <a:xfrm>
            <a:off x="306388" y="1716088"/>
            <a:ext cx="851852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rtl="0" eaLnBrk="1" fontAlgn="base" hangingPunct="1">
        <a:spcBef>
          <a:spcPct val="0"/>
        </a:spcBef>
        <a:spcAft>
          <a:spcPct val="0"/>
        </a:spcAft>
        <a:defRPr sz="2600">
          <a:solidFill>
            <a:schemeClr val="tx2"/>
          </a:solidFill>
          <a:latin typeface="+mj-lt"/>
          <a:ea typeface="+mj-ea"/>
          <a:cs typeface="+mj-cs"/>
        </a:defRPr>
      </a:lvl1pPr>
      <a:lvl2pPr algn="l" rtl="0" eaLnBrk="1" fontAlgn="base" hangingPunct="1">
        <a:spcBef>
          <a:spcPct val="0"/>
        </a:spcBef>
        <a:spcAft>
          <a:spcPct val="0"/>
        </a:spcAft>
        <a:defRPr sz="2600">
          <a:solidFill>
            <a:schemeClr val="tx2"/>
          </a:solidFill>
          <a:latin typeface="Arial" charset="0"/>
        </a:defRPr>
      </a:lvl2pPr>
      <a:lvl3pPr algn="l" rtl="0" eaLnBrk="1" fontAlgn="base" hangingPunct="1">
        <a:spcBef>
          <a:spcPct val="0"/>
        </a:spcBef>
        <a:spcAft>
          <a:spcPct val="0"/>
        </a:spcAft>
        <a:defRPr sz="2600">
          <a:solidFill>
            <a:schemeClr val="tx2"/>
          </a:solidFill>
          <a:latin typeface="Arial" charset="0"/>
        </a:defRPr>
      </a:lvl3pPr>
      <a:lvl4pPr algn="l" rtl="0" eaLnBrk="1" fontAlgn="base" hangingPunct="1">
        <a:spcBef>
          <a:spcPct val="0"/>
        </a:spcBef>
        <a:spcAft>
          <a:spcPct val="0"/>
        </a:spcAft>
        <a:defRPr sz="2600">
          <a:solidFill>
            <a:schemeClr val="tx2"/>
          </a:solidFill>
          <a:latin typeface="Arial" charset="0"/>
        </a:defRPr>
      </a:lvl4pPr>
      <a:lvl5pPr algn="l" rtl="0" eaLnBrk="1" fontAlgn="base" hangingPunct="1">
        <a:spcBef>
          <a:spcPct val="0"/>
        </a:spcBef>
        <a:spcAft>
          <a:spcPct val="0"/>
        </a:spcAft>
        <a:defRPr sz="2600">
          <a:solidFill>
            <a:schemeClr val="tx2"/>
          </a:solidFill>
          <a:latin typeface="Arial" charset="0"/>
        </a:defRPr>
      </a:lvl5pPr>
      <a:lvl6pPr marL="457200" algn="l" rtl="0" eaLnBrk="1" fontAlgn="base" hangingPunct="1">
        <a:spcBef>
          <a:spcPct val="0"/>
        </a:spcBef>
        <a:spcAft>
          <a:spcPct val="0"/>
        </a:spcAft>
        <a:defRPr sz="2600">
          <a:solidFill>
            <a:schemeClr val="tx2"/>
          </a:solidFill>
          <a:latin typeface="Arial" charset="0"/>
        </a:defRPr>
      </a:lvl6pPr>
      <a:lvl7pPr marL="914400" algn="l" rtl="0" eaLnBrk="1" fontAlgn="base" hangingPunct="1">
        <a:spcBef>
          <a:spcPct val="0"/>
        </a:spcBef>
        <a:spcAft>
          <a:spcPct val="0"/>
        </a:spcAft>
        <a:defRPr sz="2600">
          <a:solidFill>
            <a:schemeClr val="tx2"/>
          </a:solidFill>
          <a:latin typeface="Arial" charset="0"/>
        </a:defRPr>
      </a:lvl7pPr>
      <a:lvl8pPr marL="1371600" algn="l" rtl="0" eaLnBrk="1" fontAlgn="base" hangingPunct="1">
        <a:spcBef>
          <a:spcPct val="0"/>
        </a:spcBef>
        <a:spcAft>
          <a:spcPct val="0"/>
        </a:spcAft>
        <a:defRPr sz="2600">
          <a:solidFill>
            <a:schemeClr val="tx2"/>
          </a:solidFill>
          <a:latin typeface="Arial" charset="0"/>
        </a:defRPr>
      </a:lvl8pPr>
      <a:lvl9pPr marL="1828800" algn="l" rtl="0" eaLnBrk="1" fontAlgn="base" hangingPunct="1">
        <a:spcBef>
          <a:spcPct val="0"/>
        </a:spcBef>
        <a:spcAft>
          <a:spcPct val="0"/>
        </a:spcAft>
        <a:defRPr sz="2600">
          <a:solidFill>
            <a:schemeClr val="tx2"/>
          </a:solidFill>
          <a:latin typeface="Arial" charset="0"/>
        </a:defRPr>
      </a:lvl9pPr>
    </p:titleStyle>
    <p:bodyStyle>
      <a:lvl1pPr marL="228600" indent="-228600" algn="l" rtl="0" eaLnBrk="1" fontAlgn="base" hangingPunct="1">
        <a:spcBef>
          <a:spcPct val="25000"/>
        </a:spcBef>
        <a:spcAft>
          <a:spcPct val="25000"/>
        </a:spcAft>
        <a:buClr>
          <a:srgbClr val="013C59"/>
        </a:buClr>
        <a:buFont typeface="Wingdings" pitchFamily="2" charset="2"/>
        <a:buChar char="§"/>
        <a:defRPr sz="2400">
          <a:solidFill>
            <a:srgbClr val="3B3B3B"/>
          </a:solidFill>
          <a:latin typeface="+mn-lt"/>
          <a:ea typeface="+mn-ea"/>
          <a:cs typeface="+mn-cs"/>
        </a:defRPr>
      </a:lvl1pPr>
      <a:lvl2pPr marL="571500" indent="-228600" algn="l" rtl="0" eaLnBrk="1" fontAlgn="base" hangingPunct="1">
        <a:spcBef>
          <a:spcPct val="25000"/>
        </a:spcBef>
        <a:spcAft>
          <a:spcPct val="25000"/>
        </a:spcAft>
        <a:buClr>
          <a:srgbClr val="808080"/>
        </a:buClr>
        <a:buFont typeface="Times" pitchFamily="18" charset="0"/>
        <a:buChar char="–"/>
        <a:defRPr sz="2000">
          <a:solidFill>
            <a:srgbClr val="3B3B3B"/>
          </a:solidFill>
          <a:latin typeface="+mn-lt"/>
        </a:defRPr>
      </a:lvl2pPr>
      <a:lvl3pPr marL="914400" indent="-228600" algn="l" rtl="0" eaLnBrk="1" fontAlgn="base" hangingPunct="1">
        <a:spcBef>
          <a:spcPct val="25000"/>
        </a:spcBef>
        <a:spcAft>
          <a:spcPct val="25000"/>
        </a:spcAft>
        <a:buClr>
          <a:srgbClr val="B50C00"/>
        </a:buClr>
        <a:buChar char="•"/>
        <a:defRPr>
          <a:solidFill>
            <a:srgbClr val="3B3B3B"/>
          </a:solidFill>
          <a:latin typeface="+mn-lt"/>
        </a:defRPr>
      </a:lvl3pPr>
      <a:lvl4pPr marL="1257300" indent="-228600" algn="l" rtl="0" eaLnBrk="1" fontAlgn="base" hangingPunct="1">
        <a:spcBef>
          <a:spcPct val="25000"/>
        </a:spcBef>
        <a:spcAft>
          <a:spcPct val="25000"/>
        </a:spcAft>
        <a:buClr>
          <a:srgbClr val="808080"/>
        </a:buClr>
        <a:buFont typeface="Times" pitchFamily="18" charset="0"/>
        <a:buChar char="–"/>
        <a:defRPr sz="1600">
          <a:solidFill>
            <a:srgbClr val="3B3B3B"/>
          </a:solidFill>
          <a:latin typeface="+mn-lt"/>
        </a:defRPr>
      </a:lvl4pPr>
      <a:lvl5pPr marL="1600200" indent="-228600" algn="l"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5pPr>
      <a:lvl6pPr marL="2057400" indent="-228600" algn="l"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6pPr>
      <a:lvl7pPr marL="2514600" indent="-228600" algn="l"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7pPr>
      <a:lvl8pPr marL="2971800" indent="-228600" algn="l"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8pPr>
      <a:lvl9pPr marL="3429000" indent="-228600" algn="l"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a:t>9/26/2018</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696F6F2E-2385-44B4-A779-A178EAEAACA4}"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056100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www.irs.gov/pub/irs-utl/Tax_Treaty_Table_3.pdf"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262" y="398463"/>
            <a:ext cx="8389937" cy="1735137"/>
          </a:xfrm>
        </p:spPr>
        <p:txBody>
          <a:bodyPr anchor="ctr"/>
          <a:lstStyle/>
          <a:p>
            <a:pPr eaLnBrk="1" fontAlgn="auto" hangingPunct="1">
              <a:spcAft>
                <a:spcPct val="0"/>
              </a:spcAft>
              <a:defRPr/>
            </a:pPr>
            <a:r>
              <a:rPr lang="en-US" sz="2800"/>
              <a:t>Delaware Bankers Association</a:t>
            </a:r>
            <a:br>
              <a:rPr lang="en-US" sz="2800"/>
            </a:br>
            <a:r>
              <a:rPr lang="en-US" sz="2800"/>
              <a:t>International Planning – U.S. Issues for Foreign Persons (Inbound Planning)</a:t>
            </a:r>
          </a:p>
        </p:txBody>
      </p:sp>
      <p:sp>
        <p:nvSpPr>
          <p:cNvPr id="3" name="Subtitle 2"/>
          <p:cNvSpPr>
            <a:spLocks noGrp="1"/>
          </p:cNvSpPr>
          <p:nvPr>
            <p:ph type="subTitle" idx="1"/>
          </p:nvPr>
        </p:nvSpPr>
        <p:spPr>
          <a:xfrm>
            <a:off x="449263" y="2057400"/>
            <a:ext cx="8121650" cy="1028700"/>
          </a:xfrm>
        </p:spPr>
        <p:txBody>
          <a:bodyPr rtlCol="0">
            <a:noAutofit/>
          </a:bodyPr>
          <a:lstStyle/>
          <a:p>
            <a:pPr eaLnBrk="1" fontAlgn="auto" hangingPunct="1">
              <a:buFont typeface="Franklin Gothic Book" panose="020B0503020102020204" pitchFamily="34" charset="0"/>
              <a:buNone/>
              <a:defRPr/>
            </a:pPr>
            <a:r>
              <a:rPr lang="en-US" sz="1800" kern="0"/>
              <a:t>Presented by Leigh-Alexandra Basha</a:t>
            </a:r>
          </a:p>
          <a:p>
            <a:pPr eaLnBrk="1" fontAlgn="auto" hangingPunct="1">
              <a:buFont typeface="Franklin Gothic Book" panose="020B0503020102020204" pitchFamily="34" charset="0"/>
              <a:buNone/>
              <a:defRPr/>
            </a:pPr>
            <a:r>
              <a:rPr lang="en-US" sz="1800" kern="0"/>
              <a:t>McDermott Will &amp; Emery, LLP October 2018</a:t>
            </a:r>
          </a:p>
          <a:p>
            <a:pPr eaLnBrk="1" fontAlgn="auto" hangingPunct="1">
              <a:buFont typeface="Franklin Gothic Book" panose="020B0503020102020204" pitchFamily="34" charset="0"/>
              <a:buNone/>
              <a:defRPr/>
            </a:pPr>
            <a:r>
              <a:rPr lang="en-US" sz="1800" kern="0"/>
              <a:t>October 2018</a:t>
            </a:r>
            <a:endParaRPr lang="en-US" sz="4000" kern="0"/>
          </a:p>
          <a:p>
            <a:pPr eaLnBrk="1" fontAlgn="auto" hangingPunct="1">
              <a:buFont typeface="Franklin Gothic Book" panose="020B0503020102020204" pitchFamily="34" charset="0"/>
              <a:buNone/>
              <a:defRPr/>
            </a:pPr>
            <a:endParaRPr lang="en-US" sz="1400"/>
          </a:p>
        </p:txBody>
      </p:sp>
      <p:pic>
        <p:nvPicPr>
          <p:cNvPr id="11268" name="Picture 3"/>
          <p:cNvPicPr>
            <a:picLocks noChangeAspect="1"/>
          </p:cNvPicPr>
          <p:nvPr/>
        </p:nvPicPr>
        <p:blipFill>
          <a:blip r:embed="rId2"/>
          <a:srcRect/>
          <a:stretch>
            <a:fillRect/>
          </a:stretch>
        </p:blipFill>
        <p:spPr>
          <a:xfrm>
            <a:off x="345350" y="2895600"/>
            <a:ext cx="8597760"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4632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5482"/>
            <a:ext cx="8229600" cy="1143000"/>
          </a:xfrm>
        </p:spPr>
        <p:txBody>
          <a:bodyPr anchor="ctr"/>
          <a:lstStyle/>
          <a:p>
            <a:r>
              <a:rPr lang="en-US"/>
              <a:t>U.S. Gift Tax Fundamentals</a:t>
            </a:r>
          </a:p>
        </p:txBody>
      </p:sp>
      <p:sp>
        <p:nvSpPr>
          <p:cNvPr id="5" name="Content Placeholder 4"/>
          <p:cNvSpPr>
            <a:spLocks noGrp="1"/>
          </p:cNvSpPr>
          <p:nvPr>
            <p:ph sz="half" idx="2"/>
          </p:nvPr>
        </p:nvSpPr>
        <p:spPr>
          <a:xfrm>
            <a:off x="661898" y="2699368"/>
            <a:ext cx="3812959" cy="3951288"/>
          </a:xfrm>
        </p:spPr>
        <p:txBody>
          <a:bodyPr>
            <a:normAutofit/>
          </a:bodyPr>
          <a:lstStyle/>
          <a:p>
            <a:r>
              <a:rPr lang="en-US">
                <a:latin typeface="+mj-lt"/>
                <a:cs typeface="Times New Roman" panose="02020603050405020304" pitchFamily="18" charset="0"/>
              </a:rPr>
              <a:t>$15,000 annual gift tax exclusion for gifts of U.S. situs property per donee (for Tax Year 2018)</a:t>
            </a:r>
          </a:p>
          <a:p>
            <a:r>
              <a:rPr lang="en-US">
                <a:latin typeface="+mj-lt"/>
                <a:cs typeface="Times New Roman" panose="02020603050405020304" pitchFamily="18" charset="0"/>
              </a:rPr>
              <a:t>May not apply $60k exemption</a:t>
            </a:r>
          </a:p>
          <a:p>
            <a:r>
              <a:rPr lang="en-US">
                <a:latin typeface="+mj-lt"/>
                <a:cs typeface="Times New Roman" panose="02020603050405020304" pitchFamily="18" charset="0"/>
              </a:rPr>
              <a:t>Gift tax does not apply to lifetime gifts of U.S. intangible property</a:t>
            </a:r>
          </a:p>
        </p:txBody>
      </p:sp>
      <p:sp>
        <p:nvSpPr>
          <p:cNvPr id="7" name="Content Placeholder 6"/>
          <p:cNvSpPr>
            <a:spLocks noGrp="1"/>
          </p:cNvSpPr>
          <p:nvPr>
            <p:ph sz="quarter" idx="4"/>
          </p:nvPr>
        </p:nvSpPr>
        <p:spPr>
          <a:xfrm>
            <a:off x="4474857" y="2699368"/>
            <a:ext cx="3779639" cy="3951288"/>
          </a:xfrm>
        </p:spPr>
        <p:txBody>
          <a:bodyPr>
            <a:normAutofit/>
          </a:bodyPr>
          <a:lstStyle/>
          <a:p>
            <a:r>
              <a:rPr lang="en-US">
                <a:latin typeface="+mj-lt"/>
                <a:cs typeface="Times New Roman" panose="02020603050405020304" pitchFamily="18" charset="0"/>
              </a:rPr>
              <a:t>$15,000 annual gift tax exclusion per donee (for Tax Year 2018)</a:t>
            </a:r>
          </a:p>
          <a:p>
            <a:r>
              <a:rPr lang="en-US">
                <a:latin typeface="+mj-lt"/>
                <a:cs typeface="Times New Roman" panose="02020603050405020304" pitchFamily="18" charset="0"/>
              </a:rPr>
              <a:t>Apply exclusion ($11,180,000), gift tax applies at 40% over that</a:t>
            </a:r>
          </a:p>
          <a:p>
            <a:r>
              <a:rPr lang="en-US">
                <a:latin typeface="+mj-lt"/>
                <a:cs typeface="Times New Roman" panose="02020603050405020304" pitchFamily="18" charset="0"/>
              </a:rPr>
              <a:t>Gift tax applies to transfer of world wide gifts</a:t>
            </a:r>
          </a:p>
          <a:p>
            <a:endParaRPr lang="en-US">
              <a:latin typeface="+mj-lt"/>
            </a:endParaRPr>
          </a:p>
        </p:txBody>
      </p:sp>
      <p:sp>
        <p:nvSpPr>
          <p:cNvPr id="3" name="Slide Number Placeholder 2"/>
          <p:cNvSpPr>
            <a:spLocks noGrp="1"/>
          </p:cNvSpPr>
          <p:nvPr>
            <p:ph type="sldNum" sz="quarter" idx="12"/>
          </p:nvPr>
        </p:nvSpPr>
        <p:spPr>
          <a:xfrm>
            <a:off x="0" y="6378575"/>
            <a:ext cx="5638800" cy="250825"/>
          </a:xfrm>
        </p:spPr>
        <p:txBody>
          <a:bodyPr/>
          <a:lstStyle/>
          <a:p>
            <a:pPr algn="r"/>
            <a:fld id="{F79ABDD4-EA1D-F74D-89B6-F23A664C8D9E}" type="slidenum">
              <a:rPr lang="en-US" smtClean="0"/>
              <a:t>10</a:t>
            </a:fld>
            <a:endParaRPr lang="en-US"/>
          </a:p>
        </p:txBody>
      </p:sp>
      <p:sp>
        <p:nvSpPr>
          <p:cNvPr id="8" name="Text Placeholder 3"/>
          <p:cNvSpPr txBox="1"/>
          <p:nvPr/>
        </p:nvSpPr>
        <p:spPr>
          <a:xfrm>
            <a:off x="661898" y="2228003"/>
            <a:ext cx="3751413" cy="450109"/>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r>
              <a:rPr lang="en-US" sz="2000"/>
              <a:t>Noncitizen, Nondomiciliaries</a:t>
            </a:r>
          </a:p>
        </p:txBody>
      </p:sp>
      <p:sp>
        <p:nvSpPr>
          <p:cNvPr id="9" name="Text Placeholder 5"/>
          <p:cNvSpPr txBox="1"/>
          <p:nvPr/>
        </p:nvSpPr>
        <p:spPr>
          <a:xfrm>
            <a:off x="4451411" y="2225072"/>
            <a:ext cx="3601635" cy="474296"/>
          </a:xfrm>
          <a:prstGeom prst="rect">
            <a:avLst/>
          </a:prstGeom>
        </p:spPr>
        <p:txBody>
          <a:bodyPr vert="horz" lIns="91440" tIns="45720" rIns="91440" bIns="45720" rtlCol="0" anchor="b">
            <a:normAutofit fontScale="925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200" b="0" kern="1200">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2000" b="1" kern="1200">
                <a:solidFill>
                  <a:schemeClr val="tx2"/>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b="1" kern="1200">
                <a:solidFill>
                  <a:schemeClr val="tx2"/>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b="1" kern="1200">
                <a:solidFill>
                  <a:schemeClr val="tx2"/>
                </a:solidFill>
                <a:latin typeface="+mn-lt"/>
                <a:ea typeface="+mn-ea"/>
                <a:cs typeface="+mn-cs"/>
              </a:defRPr>
            </a:lvl9pPr>
          </a:lstStyle>
          <a:p>
            <a:r>
              <a:rPr lang="en-US"/>
              <a:t>U.S. Citizens &amp; Domiciliaries </a:t>
            </a:r>
          </a:p>
        </p:txBody>
      </p:sp>
    </p:spTree>
    <p:extLst>
      <p:ext uri="{BB962C8B-B14F-4D97-AF65-F5344CB8AC3E}">
        <p14:creationId xmlns:p14="http://schemas.microsoft.com/office/powerpoint/2010/main" val="207937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U.S. Estate and Gift Tax Dichotomy Relating to Situs</a:t>
            </a:r>
          </a:p>
        </p:txBody>
      </p:sp>
      <p:sp>
        <p:nvSpPr>
          <p:cNvPr id="4" name="Content Placeholder 3"/>
          <p:cNvSpPr>
            <a:spLocks noGrp="1"/>
          </p:cNvSpPr>
          <p:nvPr>
            <p:ph idx="1"/>
          </p:nvPr>
        </p:nvSpPr>
        <p:spPr/>
        <p:txBody>
          <a:bodyPr>
            <a:normAutofit/>
          </a:bodyPr>
          <a:lstStyle/>
          <a:p>
            <a:r>
              <a:rPr lang="en-US" sz="2000"/>
              <a:t>Foreign nationals who are not domiciled in the U.S. are subject to U.S. transfer tax </a:t>
            </a:r>
            <a:r>
              <a:rPr lang="en-US" sz="2000" u="sng"/>
              <a:t>only</a:t>
            </a:r>
            <a:r>
              <a:rPr lang="en-US" sz="2000"/>
              <a:t> with respect to assets that have a situs within the U.S.</a:t>
            </a:r>
          </a:p>
          <a:p>
            <a:pPr lvl="1"/>
            <a:r>
              <a:rPr lang="en-US" sz="1800"/>
              <a:t>For U.S. </a:t>
            </a:r>
            <a:r>
              <a:rPr lang="en-US" sz="1800" b="1"/>
              <a:t>gift</a:t>
            </a:r>
            <a:r>
              <a:rPr lang="en-US" sz="1800"/>
              <a:t> </a:t>
            </a:r>
            <a:r>
              <a:rPr lang="en-US" sz="1800" b="1"/>
              <a:t>tax</a:t>
            </a:r>
            <a:r>
              <a:rPr lang="en-US" sz="1800"/>
              <a:t> purposes, this includes, but is not limited to, cash, real estate and tangible personal property (e.g., art or jewelry) located in the U.S., but </a:t>
            </a:r>
            <a:r>
              <a:rPr lang="en-US" sz="1800" u="sng"/>
              <a:t>does not</a:t>
            </a:r>
            <a:r>
              <a:rPr lang="en-US" sz="1800"/>
              <a:t> include intangible personal property (such as stock in a U.S. domestic corporation).</a:t>
            </a:r>
          </a:p>
          <a:p>
            <a:pPr lvl="2"/>
            <a:r>
              <a:rPr lang="en-US" sz="1600" b="1" u="sng"/>
              <a:t>CAUTION:</a:t>
            </a:r>
            <a:r>
              <a:rPr lang="en-US" sz="1600"/>
              <a:t> Gifts of Disregarded Entity LLC interests -  likely considered a gift of underlying LLC property.</a:t>
            </a:r>
          </a:p>
          <a:p>
            <a:pPr lvl="1"/>
            <a:r>
              <a:rPr lang="en-US" sz="1800"/>
              <a:t>U.S. Intangible personal property (e.g., stock in a U.S. corporation) </a:t>
            </a:r>
            <a:r>
              <a:rPr lang="en-US" sz="1800" u="sng"/>
              <a:t>is included</a:t>
            </a:r>
            <a:r>
              <a:rPr lang="en-US" sz="1800"/>
              <a:t> for U.S. </a:t>
            </a:r>
            <a:r>
              <a:rPr lang="en-US" sz="1800" b="1"/>
              <a:t>estate</a:t>
            </a:r>
            <a:r>
              <a:rPr lang="en-US" sz="1800"/>
              <a:t> </a:t>
            </a:r>
            <a:r>
              <a:rPr lang="en-US" sz="1800" b="1"/>
              <a:t>tax</a:t>
            </a:r>
            <a:r>
              <a:rPr lang="en-US" sz="1800"/>
              <a:t> purposes</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11</a:t>
            </a:fld>
            <a:endParaRPr lang="en-US"/>
          </a:p>
        </p:txBody>
      </p:sp>
    </p:spTree>
    <p:extLst>
      <p:ext uri="{BB962C8B-B14F-4D97-AF65-F5344CB8AC3E}">
        <p14:creationId xmlns:p14="http://schemas.microsoft.com/office/powerpoint/2010/main" val="338725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609600" y="685800"/>
            <a:ext cx="7543800" cy="1036637"/>
          </a:xfrm>
        </p:spPr>
        <p:txBody>
          <a:bodyPr>
            <a:noAutofit/>
          </a:bodyPr>
          <a:lstStyle/>
          <a:p>
            <a:pPr marL="342900" lvl="1" indent="0"/>
            <a:r>
              <a:rPr lang="en-US" sz="2800">
                <a:solidFill>
                  <a:schemeClr val="bg1"/>
                </a:solidFill>
                <a:latin typeface="+mj-lt"/>
              </a:rPr>
              <a:t>Generation Skipping Transfer Tax (“GST”) for Non-Citizens/Non-Domiciliaries</a:t>
            </a:r>
          </a:p>
        </p:txBody>
      </p:sp>
      <p:sp>
        <p:nvSpPr>
          <p:cNvPr id="4" name="Content Placeholder 3"/>
          <p:cNvSpPr>
            <a:spLocks noGrp="1"/>
          </p:cNvSpPr>
          <p:nvPr>
            <p:ph idx="1"/>
          </p:nvPr>
        </p:nvSpPr>
        <p:spPr>
          <a:xfrm>
            <a:off x="219808" y="1902312"/>
            <a:ext cx="8543192" cy="4428150"/>
          </a:xfrm>
        </p:spPr>
        <p:txBody>
          <a:bodyPr>
            <a:noAutofit/>
          </a:bodyPr>
          <a:lstStyle/>
          <a:p>
            <a:pPr lvl="1"/>
            <a:r>
              <a:rPr lang="en-US"/>
              <a:t>GST applies an additional 40% tax in addition to the amount of gift and estate tax on transfers to skip persons, taxable terminations, and taxable distributions</a:t>
            </a:r>
          </a:p>
          <a:p>
            <a:pPr lvl="2">
              <a:buClrTx/>
              <a:buFontTx/>
              <a:buChar char="-"/>
            </a:pPr>
            <a:r>
              <a:rPr lang="en-US"/>
              <a:t>A skip person is generally a person two or more generations below the donor</a:t>
            </a:r>
          </a:p>
          <a:p>
            <a:pPr lvl="2">
              <a:buClrTx/>
              <a:buFontTx/>
              <a:buChar char="-"/>
            </a:pPr>
            <a:r>
              <a:rPr lang="en-US"/>
              <a:t>A taxable termination is a termination of an interest in trust held directly thereafter by a skip person</a:t>
            </a:r>
          </a:p>
          <a:p>
            <a:pPr lvl="2">
              <a:buClrTx/>
              <a:buFontTx/>
              <a:buChar char="-"/>
            </a:pPr>
            <a:r>
              <a:rPr lang="en-US"/>
              <a:t>A taxable distribution is a trust distribution to a skip person</a:t>
            </a:r>
          </a:p>
          <a:p>
            <a:pPr lvl="1"/>
            <a:r>
              <a:rPr lang="en-US"/>
              <a:t>Non-citizens/non-domiciliaries (“NCNDs”) have a GST exemption of $1,000,000 for gifts and for transfers at death; some think the exemption is $11,180,000 (2018 inflation-adjusted amount)</a:t>
            </a:r>
          </a:p>
          <a:p>
            <a:pPr lvl="1"/>
            <a:r>
              <a:rPr lang="en-US"/>
              <a:t>A transfer by a NCND will be subject to GST tax only if it is also subject to U.S. estate or gift tax, which will be the case only if it consists of U.S. situs property</a:t>
            </a:r>
          </a:p>
          <a:p>
            <a:pPr lvl="1"/>
            <a:r>
              <a:rPr lang="en-US"/>
              <a:t>Transfers by a NCND to a U.S. person </a:t>
            </a:r>
            <a:r>
              <a:rPr lang="en-US" i="1" u="sng"/>
              <a:t>are not</a:t>
            </a:r>
            <a:r>
              <a:rPr lang="en-US"/>
              <a:t> subject to U.S. income, estate, or gift tax </a:t>
            </a:r>
            <a:r>
              <a:rPr lang="en-US" i="1" u="sng"/>
              <a:t>except</a:t>
            </a:r>
            <a:r>
              <a:rPr lang="en-US"/>
              <a:t> as to assets that have U.S. situs transfer tax purposes </a:t>
            </a:r>
          </a:p>
          <a:p>
            <a:pPr lvl="2"/>
            <a:endParaRPr lang="en-US"/>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12</a:t>
            </a:fld>
            <a:endParaRPr lang="en-US"/>
          </a:p>
        </p:txBody>
      </p:sp>
    </p:spTree>
    <p:extLst>
      <p:ext uri="{BB962C8B-B14F-4D97-AF65-F5344CB8AC3E}">
        <p14:creationId xmlns:p14="http://schemas.microsoft.com/office/powerpoint/2010/main" val="66646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6466743" cy="814388"/>
          </a:xfrm>
        </p:spPr>
        <p:txBody>
          <a:bodyPr>
            <a:normAutofit/>
          </a:bodyPr>
          <a:lstStyle/>
          <a:p>
            <a:r>
              <a:rPr lang="en-US"/>
              <a:t>Situs of Assets: Gift vs. Estate Tax</a:t>
            </a:r>
          </a:p>
        </p:txBody>
      </p:sp>
      <p:pic>
        <p:nvPicPr>
          <p:cNvPr id="6146" name="Picture 2"/>
          <p:cNvPicPr>
            <a:picLocks noGrp="1" noChangeAspect="1" noChangeArrowheads="1"/>
          </p:cNvPicPr>
          <p:nvPr>
            <p:ph idx="1"/>
          </p:nvPr>
        </p:nvPicPr>
        <p:blipFill>
          <a:blip r:embed="rId2"/>
          <a:srcRect/>
          <a:stretch>
            <a:fillRect/>
          </a:stretch>
        </p:blipFill>
        <p:spPr>
          <a:xfrm>
            <a:off x="888022" y="1828800"/>
            <a:ext cx="7535863" cy="438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a:xfrm>
            <a:off x="0" y="6378575"/>
            <a:ext cx="5638800" cy="250825"/>
          </a:xfrm>
        </p:spPr>
        <p:txBody>
          <a:bodyPr/>
          <a:lstStyle/>
          <a:p>
            <a:pPr algn="r"/>
            <a:fld id="{F79ABDD4-EA1D-F74D-89B6-F23A664C8D9E}" type="slidenum">
              <a:rPr lang="en-US" smtClean="0"/>
              <a:t>13</a:t>
            </a:fld>
            <a:endParaRPr lang="en-US"/>
          </a:p>
        </p:txBody>
      </p:sp>
      <p:sp>
        <p:nvSpPr>
          <p:cNvPr id="4" name="TextBox 3"/>
          <p:cNvSpPr txBox="1"/>
          <p:nvPr/>
        </p:nvSpPr>
        <p:spPr>
          <a:xfrm>
            <a:off x="914399" y="6134655"/>
            <a:ext cx="7467600" cy="738664"/>
          </a:xfrm>
          <a:prstGeom prst="rect">
            <a:avLst/>
          </a:prstGeom>
          <a:noFill/>
        </p:spPr>
        <p:txBody>
          <a:bodyPr wrap="square" rtlCol="0">
            <a:spAutoFit/>
          </a:bodyPr>
          <a:lstStyle/>
          <a:p>
            <a:pPr marL="0" lvl="1"/>
            <a:r>
              <a:rPr lang="en-US" sz="1200"/>
              <a:t>***Also be careful with Section 2104(b) property when dealing with trusts (estate tax rules situs matters at time of transfer </a:t>
            </a:r>
            <a:r>
              <a:rPr lang="en-US" sz="1200" i="1" u="sng"/>
              <a:t>and</a:t>
            </a:r>
            <a:r>
              <a:rPr lang="en-US" sz="1200" i="1"/>
              <a:t> </a:t>
            </a:r>
            <a:r>
              <a:rPr lang="en-US" sz="1200"/>
              <a:t>at time of death)*** </a:t>
            </a:r>
          </a:p>
          <a:p>
            <a:endParaRPr lang="en-US"/>
          </a:p>
        </p:txBody>
      </p:sp>
    </p:spTree>
    <p:extLst>
      <p:ext uri="{BB962C8B-B14F-4D97-AF65-F5344CB8AC3E}">
        <p14:creationId xmlns:p14="http://schemas.microsoft.com/office/powerpoint/2010/main" val="3052050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Gift Tax Annual Exclusion Amount</a:t>
            </a:r>
          </a:p>
        </p:txBody>
      </p:sp>
      <p:sp>
        <p:nvSpPr>
          <p:cNvPr id="4" name="Content Placeholder 3"/>
          <p:cNvSpPr>
            <a:spLocks noGrp="1"/>
          </p:cNvSpPr>
          <p:nvPr>
            <p:ph idx="1"/>
          </p:nvPr>
        </p:nvSpPr>
        <p:spPr>
          <a:xfrm>
            <a:off x="581192" y="2228003"/>
            <a:ext cx="7989752" cy="1658197"/>
          </a:xfrm>
        </p:spPr>
        <p:txBody>
          <a:bodyPr>
            <a:normAutofit/>
          </a:bodyPr>
          <a:lstStyle/>
          <a:p>
            <a:pPr lvl="1"/>
            <a:r>
              <a:rPr lang="en-US"/>
              <a:t>U.S. domiciliaries and NCNDs are entitled to the same annual gift tax exclusion on U.S. situs gifts</a:t>
            </a:r>
          </a:p>
          <a:p>
            <a:pPr lvl="2"/>
            <a:r>
              <a:rPr lang="en-US"/>
              <a:t>$15,000 for Tax Year 2018 for gifts to anyone</a:t>
            </a:r>
          </a:p>
          <a:p>
            <a:pPr lvl="2"/>
            <a:r>
              <a:rPr lang="en-US"/>
              <a:t>U.S. situs rules matter and need to be considered</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14</a:t>
            </a:fld>
            <a:endParaRPr lang="en-US"/>
          </a:p>
        </p:txBody>
      </p:sp>
    </p:spTree>
    <p:extLst>
      <p:ext uri="{BB962C8B-B14F-4D97-AF65-F5344CB8AC3E}">
        <p14:creationId xmlns:p14="http://schemas.microsoft.com/office/powerpoint/2010/main" val="315905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Marital Deduction Planning</a:t>
            </a:r>
          </a:p>
        </p:txBody>
      </p:sp>
      <p:sp>
        <p:nvSpPr>
          <p:cNvPr id="4" name="Content Placeholder 3"/>
          <p:cNvSpPr>
            <a:spLocks noGrp="1"/>
          </p:cNvSpPr>
          <p:nvPr>
            <p:ph idx="1"/>
          </p:nvPr>
        </p:nvSpPr>
        <p:spPr>
          <a:xfrm>
            <a:off x="457200" y="1905000"/>
            <a:ext cx="8229600" cy="4343400"/>
          </a:xfrm>
        </p:spPr>
        <p:txBody>
          <a:bodyPr>
            <a:normAutofit/>
          </a:bodyPr>
          <a:lstStyle/>
          <a:p>
            <a:r>
              <a:rPr lang="en-US" sz="2000"/>
              <a:t>Both residents and non-residents may make unlimited transfers of property during life or at death to a </a:t>
            </a:r>
            <a:r>
              <a:rPr lang="en-US" sz="2000" b="1"/>
              <a:t>U.S. citizen spouse</a:t>
            </a:r>
            <a:r>
              <a:rPr lang="en-US" sz="2000"/>
              <a:t> free of gift or estate tax by utilizing the unlimited marital deduction</a:t>
            </a:r>
          </a:p>
          <a:p>
            <a:r>
              <a:rPr lang="en-US" sz="2000"/>
              <a:t>However, gifts or bequests to a </a:t>
            </a:r>
            <a:r>
              <a:rPr lang="en-US" sz="2000" b="1"/>
              <a:t>non-U.S. citizen spouse</a:t>
            </a:r>
            <a:r>
              <a:rPr lang="en-US" sz="2000"/>
              <a:t> (even if a U.S. resident) do not qualify for the unlimited marital deduction</a:t>
            </a:r>
          </a:p>
          <a:p>
            <a:pPr lvl="1"/>
            <a:r>
              <a:rPr lang="en-US" sz="1800" b="1"/>
              <a:t>Non-Citizen Spouse Gift Tax Exclusion</a:t>
            </a:r>
            <a:r>
              <a:rPr lang="en-US" sz="1800"/>
              <a:t>: Annual exclusion of $152,000 in 2018 (</a:t>
            </a:r>
            <a:r>
              <a:rPr lang="en-US" sz="1800" i="1"/>
              <a:t>indexed for inflation</a:t>
            </a:r>
            <a:r>
              <a:rPr lang="en-US" sz="1800"/>
              <a:t>) for gifts to a non-U.S. citizen spouse</a:t>
            </a:r>
          </a:p>
          <a:p>
            <a:pPr lvl="1"/>
            <a:r>
              <a:rPr lang="en-US" sz="1800"/>
              <a:t>Consider Estate and Gift Tax Treaties (e.g., France)</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15</a:t>
            </a:fld>
            <a:endParaRPr lang="en-US"/>
          </a:p>
        </p:txBody>
      </p:sp>
    </p:spTree>
    <p:extLst>
      <p:ext uri="{BB962C8B-B14F-4D97-AF65-F5344CB8AC3E}">
        <p14:creationId xmlns:p14="http://schemas.microsoft.com/office/powerpoint/2010/main" val="109654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a:t>Marital Deduction Planning</a:t>
            </a:r>
          </a:p>
        </p:txBody>
      </p:sp>
      <p:sp>
        <p:nvSpPr>
          <p:cNvPr id="5" name="Content Placeholder 4"/>
          <p:cNvSpPr>
            <a:spLocks noGrp="1"/>
          </p:cNvSpPr>
          <p:nvPr>
            <p:ph idx="1"/>
          </p:nvPr>
        </p:nvSpPr>
        <p:spPr>
          <a:xfrm>
            <a:off x="581192" y="2362200"/>
            <a:ext cx="7989752" cy="3630795"/>
          </a:xfrm>
        </p:spPr>
        <p:txBody>
          <a:bodyPr>
            <a:noAutofit/>
          </a:bodyPr>
          <a:lstStyle/>
          <a:p>
            <a:r>
              <a:rPr lang="en-US" sz="2000"/>
              <a:t>Limited exceptions apply for transfers to Non–Citizen Spouses at death </a:t>
            </a:r>
          </a:p>
          <a:p>
            <a:pPr lvl="1"/>
            <a:r>
              <a:rPr lang="en-US" sz="1800"/>
              <a:t>The property passes to a Qualified Domestic Trust (QDOT) or similar contractual agreement for the benefit of the surviving non-U.S. citizen spouse</a:t>
            </a:r>
          </a:p>
          <a:p>
            <a:pPr lvl="2"/>
            <a:r>
              <a:rPr lang="en-US" sz="1600">
                <a:cs typeface="Times New Roman" panose="02020603050405020304" pitchFamily="18" charset="0"/>
              </a:rPr>
              <a:t>If the property passes into a properly established QDOT, the estate tax on the property is deferred until distributed or the surviving spouse dies</a:t>
            </a:r>
          </a:p>
          <a:p>
            <a:pPr lvl="1"/>
            <a:r>
              <a:rPr lang="en-US" sz="1800"/>
              <a:t>The surviving spouse becomes naturalized as a U.S. citizen before the U.S. estate tax return is filed and was a resident in the U.S. between the date of the decedent’s death and the surviving spouse’s naturalization</a:t>
            </a:r>
          </a:p>
          <a:p>
            <a:pPr lvl="1"/>
            <a:r>
              <a:rPr lang="en-US" sz="1800"/>
              <a:t>Consider  applicable estate and gift tax treaties impact (e.g., France)</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16</a:t>
            </a:fld>
            <a:endParaRPr lang="en-US"/>
          </a:p>
        </p:txBody>
      </p:sp>
    </p:spTree>
    <p:extLst>
      <p:ext uri="{BB962C8B-B14F-4D97-AF65-F5344CB8AC3E}">
        <p14:creationId xmlns:p14="http://schemas.microsoft.com/office/powerpoint/2010/main" val="351022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a:t>Estate Tax Ideas for Mixed Domicile Marital Couples</a:t>
            </a:r>
          </a:p>
        </p:txBody>
      </p:sp>
      <p:sp>
        <p:nvSpPr>
          <p:cNvPr id="5" name="Content Placeholder 4"/>
          <p:cNvSpPr>
            <a:spLocks noGrp="1"/>
          </p:cNvSpPr>
          <p:nvPr>
            <p:ph idx="1"/>
          </p:nvPr>
        </p:nvSpPr>
        <p:spPr>
          <a:xfrm>
            <a:off x="381000" y="1905000"/>
            <a:ext cx="8380412" cy="4097338"/>
          </a:xfrm>
        </p:spPr>
        <p:txBody>
          <a:bodyPr>
            <a:normAutofit/>
          </a:bodyPr>
          <a:lstStyle/>
          <a:p>
            <a:r>
              <a:rPr lang="en-US"/>
              <a:t>Buy life insurance to defray cost of U.S. tax</a:t>
            </a:r>
          </a:p>
          <a:p>
            <a:r>
              <a:rPr lang="en-US"/>
              <a:t>Title U.S. assets in the name of U.S. spouse</a:t>
            </a:r>
          </a:p>
          <a:p>
            <a:r>
              <a:rPr lang="en-US"/>
              <a:t>Convert non-domiciliary spouse’s assets to non-U.S.-situs assets</a:t>
            </a:r>
          </a:p>
          <a:p>
            <a:r>
              <a:rPr lang="en-US"/>
              <a:t>For NCND, leave U.S.-situs assets greater than $60,000 (2018) to U.S. spouse using martial deduction, and put non-U.S. situs assets in a U.S. trust exempt from U.S. tax when U.S. citizen surviving spouse dies</a:t>
            </a:r>
          </a:p>
          <a:p>
            <a:r>
              <a:rPr lang="en-US"/>
              <a:t>For U.S. domiciliary spouse, leave assets greater than $11,180,000 (2018) to non-U.S. citizen spouse in QDOT</a:t>
            </a:r>
          </a:p>
          <a:p>
            <a:r>
              <a:rPr lang="en-US"/>
              <a:t>Consider applicable treaties and their utility to avoid using QDOT (e.g., France)</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17</a:t>
            </a:fld>
            <a:endParaRPr lang="en-US"/>
          </a:p>
        </p:txBody>
      </p:sp>
    </p:spTree>
    <p:extLst>
      <p:ext uri="{BB962C8B-B14F-4D97-AF65-F5344CB8AC3E}">
        <p14:creationId xmlns:p14="http://schemas.microsoft.com/office/powerpoint/2010/main" val="1699797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Example of NCND – Gift Tax</a:t>
            </a:r>
          </a:p>
        </p:txBody>
      </p:sp>
      <p:sp>
        <p:nvSpPr>
          <p:cNvPr id="6" name="Content Placeholder 5"/>
          <p:cNvSpPr>
            <a:spLocks noGrp="1"/>
          </p:cNvSpPr>
          <p:nvPr>
            <p:ph idx="1"/>
          </p:nvPr>
        </p:nvSpPr>
        <p:spPr>
          <a:xfrm>
            <a:off x="195362" y="2044089"/>
            <a:ext cx="8761412" cy="4492625"/>
          </a:xfrm>
        </p:spPr>
        <p:txBody>
          <a:bodyPr>
            <a:normAutofit fontScale="77500" lnSpcReduction="20000"/>
          </a:bodyPr>
          <a:lstStyle/>
          <a:p>
            <a:r>
              <a:rPr lang="en-US" sz="2200"/>
              <a:t>Gabriella is a NCND for gift tax purposes. She made the following gifts in 2018:</a:t>
            </a:r>
          </a:p>
          <a:p>
            <a:pPr lvl="1"/>
            <a:r>
              <a:rPr lang="en-US" sz="2200"/>
              <a:t>$ 1,000,000.00 (cash) from her U.S. bank account to Jack who is her U.S. citizen husband</a:t>
            </a:r>
          </a:p>
          <a:p>
            <a:pPr lvl="1"/>
            <a:r>
              <a:rPr lang="en-US" sz="2200"/>
              <a:t>$ 1,000.00 (U.S. company stock) to Dallas her brother who is a naturalized U.S. citizen</a:t>
            </a:r>
          </a:p>
          <a:p>
            <a:pPr lvl="1"/>
            <a:r>
              <a:rPr lang="en-US" sz="2200"/>
              <a:t>$ 150,000.00 (Montana cabin) to Danny her adopted brother who is a U.S. citizen</a:t>
            </a:r>
          </a:p>
          <a:p>
            <a:pPr marL="228600" lvl="1">
              <a:buClr>
                <a:srgbClr val="013C59"/>
              </a:buClr>
              <a:buFont typeface="Wingdings" pitchFamily="2" charset="2"/>
              <a:buChar char="§"/>
            </a:pPr>
            <a:r>
              <a:rPr lang="en-US" sz="2200" b="1">
                <a:ea typeface="+mn-ea"/>
                <a:cs typeface="+mn-cs"/>
              </a:rPr>
              <a:t>What are the gift tax consequences? </a:t>
            </a:r>
            <a:endParaRPr lang="en-US" sz="2200">
              <a:ea typeface="+mn-ea"/>
              <a:cs typeface="+mn-cs"/>
            </a:endParaRPr>
          </a:p>
          <a:p>
            <a:pPr lvl="1"/>
            <a:r>
              <a:rPr lang="en-US" sz="2200"/>
              <a:t>The cash given to Jack is not subject to gift tax b/c of the unlimited marital deduction for gifts to a U.S. citizen spouse  </a:t>
            </a:r>
          </a:p>
          <a:p>
            <a:pPr lvl="1"/>
            <a:r>
              <a:rPr lang="en-US" sz="2200"/>
              <a:t>The U.S. company stock is not subject to gift tax because the stock is an intangible asset and intangible assets that are gifted by NCND’s are not U.S. situs </a:t>
            </a:r>
          </a:p>
          <a:p>
            <a:pPr lvl="1"/>
            <a:r>
              <a:rPr lang="en-US" sz="2200"/>
              <a:t>The Montana cabin is a U.S. situs asset subject to gift tax. What if the cabin is owned by an LLC and Gabriella gives her interest in it to Danny? </a:t>
            </a:r>
            <a:endParaRPr lang="en-US"/>
          </a:p>
          <a:p>
            <a:pPr lvl="1"/>
            <a:endParaRPr lang="en-US"/>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18</a:t>
            </a:fld>
            <a:endParaRPr lang="en-US"/>
          </a:p>
        </p:txBody>
      </p:sp>
    </p:spTree>
    <p:extLst>
      <p:ext uri="{BB962C8B-B14F-4D97-AF65-F5344CB8AC3E}">
        <p14:creationId xmlns:p14="http://schemas.microsoft.com/office/powerpoint/2010/main" val="2898634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Example of NCND – Estate Tax</a:t>
            </a:r>
          </a:p>
        </p:txBody>
      </p:sp>
      <p:sp>
        <p:nvSpPr>
          <p:cNvPr id="6" name="Content Placeholder 5"/>
          <p:cNvSpPr>
            <a:spLocks noGrp="1"/>
          </p:cNvSpPr>
          <p:nvPr>
            <p:ph idx="1"/>
          </p:nvPr>
        </p:nvSpPr>
        <p:spPr>
          <a:xfrm>
            <a:off x="320675" y="1976804"/>
            <a:ext cx="8518525" cy="4724400"/>
          </a:xfrm>
        </p:spPr>
        <p:txBody>
          <a:bodyPr>
            <a:normAutofit fontScale="92500" lnSpcReduction="10000"/>
          </a:bodyPr>
          <a:lstStyle/>
          <a:p>
            <a:r>
              <a:rPr lang="en-US" sz="2200"/>
              <a:t>Derek is a NCND and died in 2018. He had the following assets :</a:t>
            </a:r>
          </a:p>
          <a:p>
            <a:pPr lvl="1"/>
            <a:r>
              <a:rPr lang="en-US" sz="2200"/>
              <a:t>$ 10,000,000.00         foreign company stock. </a:t>
            </a:r>
          </a:p>
          <a:p>
            <a:pPr lvl="1"/>
            <a:r>
              <a:rPr lang="en-US" sz="2200"/>
              <a:t>$    1,000,000.00        condo in NYC. </a:t>
            </a:r>
          </a:p>
          <a:p>
            <a:pPr lvl="1"/>
            <a:r>
              <a:rPr lang="en-US" sz="2200"/>
              <a:t>$         50,000.00         U.S. company stock. </a:t>
            </a:r>
          </a:p>
          <a:p>
            <a:pPr marL="228600" lvl="1">
              <a:buClr>
                <a:srgbClr val="013C59"/>
              </a:buClr>
              <a:buFont typeface="Wingdings" pitchFamily="2" charset="2"/>
              <a:buChar char="§"/>
            </a:pPr>
            <a:r>
              <a:rPr lang="en-US" sz="2200" b="1">
                <a:ea typeface="+mn-ea"/>
                <a:cs typeface="+mn-cs"/>
              </a:rPr>
              <a:t>What is his U.S. estate tax exposure? </a:t>
            </a:r>
            <a:endParaRPr lang="en-US" sz="2200">
              <a:ea typeface="+mn-ea"/>
              <a:cs typeface="+mn-cs"/>
            </a:endParaRPr>
          </a:p>
          <a:p>
            <a:pPr lvl="1"/>
            <a:r>
              <a:rPr lang="en-US" sz="2200"/>
              <a:t>The foreign company stock is not subject to U.S. tax, it is not U.S. situ. </a:t>
            </a:r>
          </a:p>
          <a:p>
            <a:pPr lvl="1"/>
            <a:r>
              <a:rPr lang="en-US" sz="2200"/>
              <a:t>The condo in NYC and the U.S. stock are U.S. situs, so those assets are subject to U.S. estate tax ($1,050,000 taxed up to 40% over $60,000)</a:t>
            </a:r>
          </a:p>
          <a:p>
            <a:pPr lvl="1"/>
            <a:r>
              <a:rPr lang="en-US" sz="2200" u="sng"/>
              <a:t>Consider</a:t>
            </a:r>
            <a:r>
              <a:rPr lang="en-US" sz="2200"/>
              <a:t>: Whether Derek is from a treaty jurisdiction and resituses the U.S. company stock and increases his AEA </a:t>
            </a:r>
            <a:endParaRPr lang="en-US"/>
          </a:p>
          <a:p>
            <a:pPr lvl="1"/>
            <a:endParaRPr lang="en-US"/>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19</a:t>
            </a:fld>
            <a:endParaRPr lang="en-US"/>
          </a:p>
        </p:txBody>
      </p:sp>
      <p:cxnSp>
        <p:nvCxnSpPr>
          <p:cNvPr id="4" name="Straight Arrow Connector 3"/>
          <p:cNvCxnSpPr/>
          <p:nvPr/>
        </p:nvCxnSpPr>
        <p:spPr>
          <a:xfrm>
            <a:off x="2928594" y="2362200"/>
            <a:ext cx="304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a:xfrm>
            <a:off x="2917506" y="2819400"/>
            <a:ext cx="304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p:cNvCxnSpPr/>
          <p:nvPr/>
        </p:nvCxnSpPr>
        <p:spPr>
          <a:xfrm>
            <a:off x="2928594" y="3200400"/>
            <a:ext cx="304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4034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a:t>A Broad Spectrum of Global Clients</a:t>
            </a:r>
          </a:p>
        </p:txBody>
      </p:sp>
      <p:pic>
        <p:nvPicPr>
          <p:cNvPr id="3074" name="Picture 2"/>
          <p:cNvPicPr>
            <a:picLocks noGrp="1" noChangeAspect="1" noChangeArrowheads="1"/>
          </p:cNvPicPr>
          <p:nvPr>
            <p:ph idx="1"/>
          </p:nvPr>
        </p:nvPicPr>
        <p:blipFill>
          <a:blip r:embed="rId2"/>
          <a:srcRect/>
          <a:stretch>
            <a:fillRect/>
          </a:stretch>
        </p:blipFill>
        <p:spPr>
          <a:xfrm>
            <a:off x="1534836" y="2227263"/>
            <a:ext cx="6082266" cy="363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a:xfrm>
            <a:off x="0" y="6378575"/>
            <a:ext cx="5638800" cy="250825"/>
          </a:xfrm>
        </p:spPr>
        <p:txBody>
          <a:bodyPr/>
          <a:lstStyle/>
          <a:p>
            <a:pPr algn="r"/>
            <a:fld id="{F79ABDD4-EA1D-F74D-89B6-F23A664C8D9E}" type="slidenum">
              <a:rPr lang="en-US" smtClean="0"/>
              <a:t>2</a:t>
            </a:fld>
            <a:endParaRPr lang="en-US"/>
          </a:p>
        </p:txBody>
      </p:sp>
    </p:spTree>
    <p:extLst>
      <p:ext uri="{BB962C8B-B14F-4D97-AF65-F5344CB8AC3E}">
        <p14:creationId xmlns:p14="http://schemas.microsoft.com/office/powerpoint/2010/main" val="3951437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Change to CFC Regime As a Result of U.S. Tax Reform – Elimination of 30 Day Rule</a:t>
            </a:r>
          </a:p>
        </p:txBody>
      </p:sp>
      <p:sp>
        <p:nvSpPr>
          <p:cNvPr id="3" name="Content Placeholder 2"/>
          <p:cNvSpPr>
            <a:spLocks noGrp="1"/>
          </p:cNvSpPr>
          <p:nvPr>
            <p:ph idx="1"/>
          </p:nvPr>
        </p:nvSpPr>
        <p:spPr>
          <a:xfrm>
            <a:off x="581192" y="1981201"/>
            <a:ext cx="7989752" cy="4572000"/>
          </a:xfrm>
        </p:spPr>
        <p:txBody>
          <a:bodyPr>
            <a:normAutofit fontScale="85000" lnSpcReduction="10000"/>
          </a:bodyPr>
          <a:lstStyle/>
          <a:p>
            <a:r>
              <a:rPr lang="en-US" b="1"/>
              <a:t>***This section is only relevant if U.S. person or trust with U.S. resident beneficiaries inherits foreign corporation shares***</a:t>
            </a:r>
          </a:p>
          <a:p>
            <a:r>
              <a:rPr lang="en-US" altLang="en-US"/>
              <a:t>A controlled foreign corporation (“CFC”) is any non-U.S. corporation if more than 50 percent of the vote or value of the corporation is owned (directly, indirectly or constructively) by U.S. shareholders</a:t>
            </a:r>
          </a:p>
          <a:p>
            <a:pPr lvl="1"/>
            <a:r>
              <a:rPr lang="en-US" altLang="en-US"/>
              <a:t>A “U.S. shareholder” is any U.S. person who owns (directly, indirectly or constructively) 10 percent or more of the corporation by vote </a:t>
            </a:r>
            <a:r>
              <a:rPr lang="en-US" altLang="en-US" i="1" u="sng"/>
              <a:t>or value</a:t>
            </a:r>
            <a:endParaRPr lang="en-US" altLang="en-US"/>
          </a:p>
          <a:p>
            <a:pPr lvl="1"/>
            <a:r>
              <a:rPr lang="en-US" altLang="en-US"/>
              <a:t>The “</a:t>
            </a:r>
            <a:r>
              <a:rPr lang="en-US" altLang="en-US" i="1" u="sng"/>
              <a:t>or value</a:t>
            </a:r>
            <a:r>
              <a:rPr lang="en-US" altLang="en-US"/>
              <a:t>” clause was added by TCJA</a:t>
            </a:r>
          </a:p>
          <a:p>
            <a:r>
              <a:rPr lang="en-US"/>
              <a:t>Prior to TCJA, a non-U.S. corporation needed to be a CFC for 30 days in order to cause deemed inclusion of subpart F income</a:t>
            </a:r>
          </a:p>
          <a:p>
            <a:r>
              <a:rPr lang="en-US"/>
              <a:t>The “30 day rule” was important for post-mortem income tax planning in transitioning a foreign blocker structure to U.S. beneficiaries when blocker structure held US non-real property assets (e.g., marketable securities portfolio)</a:t>
            </a:r>
          </a:p>
          <a:p>
            <a:r>
              <a:rPr lang="en-US"/>
              <a:t>Specifically, a “check the box” election on the foreign blocker entity made within 30 days of NCND’s death would create a step-up in inside basis in the blocker’s assets without causing material U.S. income tax consequences to the U.S. beneficiaries</a:t>
            </a:r>
          </a:p>
          <a:p>
            <a:endParaRPr lang="en-US"/>
          </a:p>
        </p:txBody>
      </p:sp>
      <p:sp>
        <p:nvSpPr>
          <p:cNvPr id="4" name="Slide Number Placeholder 3"/>
          <p:cNvSpPr>
            <a:spLocks noGrp="1"/>
          </p:cNvSpPr>
          <p:nvPr>
            <p:ph type="sldNum" sz="quarter" idx="12"/>
          </p:nvPr>
        </p:nvSpPr>
        <p:spPr>
          <a:xfrm>
            <a:off x="8458200" y="6378575"/>
            <a:ext cx="685800" cy="307975"/>
          </a:xfrm>
        </p:spPr>
        <p:txBody>
          <a:bodyPr/>
          <a:lstStyle/>
          <a:p>
            <a:fld id="{696F6F2E-2385-44B4-A779-A178EAEAACA4}" type="slidenum">
              <a:rPr lang="en-US" smtClean="0"/>
              <a:t>20</a:t>
            </a:fld>
            <a:endParaRPr lang="en-US"/>
          </a:p>
        </p:txBody>
      </p:sp>
    </p:spTree>
    <p:extLst>
      <p:ext uri="{BB962C8B-B14F-4D97-AF65-F5344CB8AC3E}">
        <p14:creationId xmlns:p14="http://schemas.microsoft.com/office/powerpoint/2010/main" val="3163634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609600" y="776288"/>
            <a:ext cx="6430963" cy="809625"/>
          </a:xfrm>
        </p:spPr>
        <p:txBody>
          <a:bodyPr anchor="ctr">
            <a:noAutofit/>
          </a:bodyPr>
          <a:lstStyle/>
          <a:p>
            <a:r>
              <a:rPr lang="en-US" altLang="en-US"/>
              <a:t>Planning After TCJA and Impact of Elimination of 30 Day Rule</a:t>
            </a:r>
          </a:p>
        </p:txBody>
      </p:sp>
      <p:sp>
        <p:nvSpPr>
          <p:cNvPr id="4101" name="Rectangle 3"/>
          <p:cNvSpPr>
            <a:spLocks noGrp="1" noChangeArrowheads="1"/>
          </p:cNvSpPr>
          <p:nvPr>
            <p:ph idx="1"/>
          </p:nvPr>
        </p:nvSpPr>
        <p:spPr>
          <a:xfrm>
            <a:off x="306388" y="1716088"/>
            <a:ext cx="8685212" cy="4532312"/>
          </a:xfrm>
        </p:spPr>
        <p:txBody>
          <a:bodyPr>
            <a:normAutofit/>
          </a:bodyPr>
          <a:lstStyle/>
          <a:p>
            <a:r>
              <a:rPr lang="en-US" altLang="en-US"/>
              <a:t>TCJA has eliminated the 30 day rule.  Now, if a foreign corporation is a CFC for </a:t>
            </a:r>
            <a:r>
              <a:rPr lang="en-US" altLang="en-US" i="1" u="sng"/>
              <a:t>any</a:t>
            </a:r>
            <a:r>
              <a:rPr lang="en-US" altLang="en-US"/>
              <a:t> day during the taxable year, U.S. shareholders will be required to include their pro rata share of subpart F income.</a:t>
            </a:r>
          </a:p>
          <a:p>
            <a:r>
              <a:rPr lang="en-US" altLang="en-US"/>
              <a:t>A post-mortem “check the box” election may therefore cause deemed subpart F income to the U.S. shareholders (whether they own the shares directly or indirectly)</a:t>
            </a:r>
          </a:p>
          <a:p>
            <a:r>
              <a:rPr lang="en-US" altLang="en-US"/>
              <a:t>Alternatives to consider:</a:t>
            </a:r>
          </a:p>
          <a:p>
            <a:pPr lvl="1"/>
            <a:r>
              <a:rPr lang="en-US" altLang="en-US"/>
              <a:t>Two-tiered blocker structure </a:t>
            </a:r>
          </a:p>
          <a:p>
            <a:pPr lvl="1"/>
            <a:r>
              <a:rPr lang="en-US" altLang="en-US"/>
              <a:t>Portfolio management to churn built-in gains</a:t>
            </a:r>
          </a:p>
          <a:p>
            <a:pPr lvl="1"/>
            <a:r>
              <a:rPr lang="en-US" altLang="en-US"/>
              <a:t>Keep status quo b/c with the elimination of the 30 Day Rule and the potential Subpart F income, it is still only a fraction of the gain amount as computed under IRC 951(a)(2). This exposure may be manageable with prospective planning </a:t>
            </a:r>
          </a:p>
        </p:txBody>
      </p:sp>
      <p:sp>
        <p:nvSpPr>
          <p:cNvPr id="4098" name="Footer Placeholder 3"/>
          <p:cNvSpPr>
            <a:spLocks noGrp="1"/>
          </p:cNvSpPr>
          <p:nvPr>
            <p:ph type="ftr" sz="quarter" idx="11"/>
          </p:nvPr>
        </p:nvSpPr>
        <p:spPr>
          <a:xfrm>
            <a:off x="0" y="6378575"/>
            <a:ext cx="5638800" cy="250825"/>
          </a:xfrm>
          <a:noFill/>
        </p:spPr>
        <p:txBody>
          <a:bodyPr/>
          <a:lstStyle>
            <a:lvl1pPr>
              <a:tabLst>
                <a:tab pos="3886200" algn="l"/>
              </a:tabLst>
              <a:defRPr sz="1600">
                <a:solidFill>
                  <a:schemeClr val="tx1"/>
                </a:solidFill>
                <a:latin typeface="Arial" charset="0"/>
              </a:defRPr>
            </a:lvl1pPr>
            <a:lvl2pPr marL="742950" indent="-285750">
              <a:tabLst>
                <a:tab pos="3886200" algn="l"/>
              </a:tabLst>
              <a:defRPr sz="1600">
                <a:solidFill>
                  <a:schemeClr val="tx1"/>
                </a:solidFill>
                <a:latin typeface="Arial" charset="0"/>
              </a:defRPr>
            </a:lvl2pPr>
            <a:lvl3pPr marL="1143000" indent="-228600">
              <a:tabLst>
                <a:tab pos="3886200" algn="l"/>
              </a:tabLst>
              <a:defRPr sz="1600">
                <a:solidFill>
                  <a:schemeClr val="tx1"/>
                </a:solidFill>
                <a:latin typeface="Arial" charset="0"/>
              </a:defRPr>
            </a:lvl3pPr>
            <a:lvl4pPr marL="1600200" indent="-228600">
              <a:tabLst>
                <a:tab pos="3886200" algn="l"/>
              </a:tabLst>
              <a:defRPr sz="1600">
                <a:solidFill>
                  <a:schemeClr val="tx1"/>
                </a:solidFill>
                <a:latin typeface="Arial" charset="0"/>
              </a:defRPr>
            </a:lvl4pPr>
            <a:lvl5pPr marL="2057400" indent="-228600">
              <a:tabLst>
                <a:tab pos="3886200" algn="l"/>
              </a:tabLst>
              <a:defRPr sz="1600">
                <a:solidFill>
                  <a:schemeClr val="tx1"/>
                </a:solidFill>
                <a:latin typeface="Arial" charset="0"/>
              </a:defRPr>
            </a:lvl5pPr>
            <a:lvl6pPr marL="2514600" indent="-228600" eaLnBrk="0" fontAlgn="base" hangingPunct="0">
              <a:spcBef>
                <a:spcPct val="0"/>
              </a:spcBef>
              <a:spcAft>
                <a:spcPct val="0"/>
              </a:spcAft>
              <a:tabLst>
                <a:tab pos="3886200" algn="l"/>
              </a:tabLst>
              <a:defRPr sz="1600">
                <a:solidFill>
                  <a:schemeClr val="tx1"/>
                </a:solidFill>
                <a:latin typeface="Arial" charset="0"/>
              </a:defRPr>
            </a:lvl6pPr>
            <a:lvl7pPr marL="2971800" indent="-228600" eaLnBrk="0" fontAlgn="base" hangingPunct="0">
              <a:spcBef>
                <a:spcPct val="0"/>
              </a:spcBef>
              <a:spcAft>
                <a:spcPct val="0"/>
              </a:spcAft>
              <a:tabLst>
                <a:tab pos="3886200" algn="l"/>
              </a:tabLst>
              <a:defRPr sz="1600">
                <a:solidFill>
                  <a:schemeClr val="tx1"/>
                </a:solidFill>
                <a:latin typeface="Arial" charset="0"/>
              </a:defRPr>
            </a:lvl7pPr>
            <a:lvl8pPr marL="3429000" indent="-228600" eaLnBrk="0" fontAlgn="base" hangingPunct="0">
              <a:spcBef>
                <a:spcPct val="0"/>
              </a:spcBef>
              <a:spcAft>
                <a:spcPct val="0"/>
              </a:spcAft>
              <a:tabLst>
                <a:tab pos="3886200" algn="l"/>
              </a:tabLst>
              <a:defRPr sz="1600">
                <a:solidFill>
                  <a:schemeClr val="tx1"/>
                </a:solidFill>
                <a:latin typeface="Arial" charset="0"/>
              </a:defRPr>
            </a:lvl8pPr>
            <a:lvl9pPr marL="3886200" indent="-228600" eaLnBrk="0" fontAlgn="base" hangingPunct="0">
              <a:spcBef>
                <a:spcPct val="0"/>
              </a:spcBef>
              <a:spcAft>
                <a:spcPct val="0"/>
              </a:spcAft>
              <a:tabLst>
                <a:tab pos="3886200" algn="l"/>
              </a:tabLst>
              <a:defRPr sz="1600">
                <a:solidFill>
                  <a:schemeClr val="tx1"/>
                </a:solidFill>
                <a:latin typeface="Arial" charset="0"/>
              </a:defRPr>
            </a:lvl9pPr>
          </a:lstStyle>
          <a:p>
            <a:r>
              <a:rPr lang="en-US" altLang="en-US" sz="1000">
                <a:solidFill>
                  <a:srgbClr val="3B3B3B"/>
                </a:solidFill>
              </a:rPr>
              <a:t>	 	</a:t>
            </a:r>
          </a:p>
        </p:txBody>
      </p:sp>
      <p:sp>
        <p:nvSpPr>
          <p:cNvPr id="4099" name="Slide Number Placeholder 4"/>
          <p:cNvSpPr>
            <a:spLocks noGrp="1"/>
          </p:cNvSpPr>
          <p:nvPr>
            <p:ph type="sldNum" sz="quarter" idx="12"/>
          </p:nvPr>
        </p:nvSpPr>
        <p:spPr>
          <a:xfrm>
            <a:off x="8458200" y="6378575"/>
            <a:ext cx="685800" cy="307975"/>
          </a:xfrm>
          <a:noFill/>
        </p:spPr>
        <p:txBody>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fld id="{ED1EED51-4DF2-4C16-939C-79C8A52BCAA9}" type="slidenum">
              <a:rPr lang="en-US" altLang="en-US" sz="1000">
                <a:solidFill>
                  <a:srgbClr val="3B3B3B"/>
                </a:solidFill>
              </a:rPr>
              <a:t>21</a:t>
            </a:fld>
            <a:endParaRPr lang="en-US" altLang="en-US" sz="1000">
              <a:solidFill>
                <a:srgbClr val="3B3B3B"/>
              </a:solidFill>
            </a:endParaRPr>
          </a:p>
        </p:txBody>
      </p:sp>
    </p:spTree>
    <p:extLst>
      <p:ext uri="{BB962C8B-B14F-4D97-AF65-F5344CB8AC3E}">
        <p14:creationId xmlns:p14="http://schemas.microsoft.com/office/powerpoint/2010/main" val="2070049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81192" y="828900"/>
            <a:ext cx="6430963" cy="809625"/>
          </a:xfrm>
        </p:spPr>
        <p:txBody>
          <a:bodyPr anchor="ctr">
            <a:normAutofit/>
          </a:bodyPr>
          <a:lstStyle/>
          <a:p>
            <a:r>
              <a:rPr lang="en-US" altLang="en-US" sz="2800"/>
              <a:t>Two-Tiered Blocker Structure</a:t>
            </a:r>
          </a:p>
        </p:txBody>
      </p:sp>
      <p:sp>
        <p:nvSpPr>
          <p:cNvPr id="4098" name="Footer Placeholder 3"/>
          <p:cNvSpPr>
            <a:spLocks noGrp="1"/>
          </p:cNvSpPr>
          <p:nvPr>
            <p:ph type="ftr" sz="quarter" idx="11"/>
          </p:nvPr>
        </p:nvSpPr>
        <p:spPr>
          <a:xfrm>
            <a:off x="0" y="6378575"/>
            <a:ext cx="5638800" cy="250825"/>
          </a:xfrm>
          <a:noFill/>
        </p:spPr>
        <p:txBody>
          <a:bodyPr/>
          <a:lstStyle>
            <a:lvl1pPr>
              <a:tabLst>
                <a:tab pos="3886200" algn="l"/>
              </a:tabLst>
              <a:defRPr sz="1600">
                <a:solidFill>
                  <a:schemeClr val="tx1"/>
                </a:solidFill>
                <a:latin typeface="Arial" charset="0"/>
              </a:defRPr>
            </a:lvl1pPr>
            <a:lvl2pPr marL="742950" indent="-285750">
              <a:tabLst>
                <a:tab pos="3886200" algn="l"/>
              </a:tabLst>
              <a:defRPr sz="1600">
                <a:solidFill>
                  <a:schemeClr val="tx1"/>
                </a:solidFill>
                <a:latin typeface="Arial" charset="0"/>
              </a:defRPr>
            </a:lvl2pPr>
            <a:lvl3pPr marL="1143000" indent="-228600">
              <a:tabLst>
                <a:tab pos="3886200" algn="l"/>
              </a:tabLst>
              <a:defRPr sz="1600">
                <a:solidFill>
                  <a:schemeClr val="tx1"/>
                </a:solidFill>
                <a:latin typeface="Arial" charset="0"/>
              </a:defRPr>
            </a:lvl3pPr>
            <a:lvl4pPr marL="1600200" indent="-228600">
              <a:tabLst>
                <a:tab pos="3886200" algn="l"/>
              </a:tabLst>
              <a:defRPr sz="1600">
                <a:solidFill>
                  <a:schemeClr val="tx1"/>
                </a:solidFill>
                <a:latin typeface="Arial" charset="0"/>
              </a:defRPr>
            </a:lvl4pPr>
            <a:lvl5pPr marL="2057400" indent="-228600">
              <a:tabLst>
                <a:tab pos="3886200" algn="l"/>
              </a:tabLst>
              <a:defRPr sz="1600">
                <a:solidFill>
                  <a:schemeClr val="tx1"/>
                </a:solidFill>
                <a:latin typeface="Arial" charset="0"/>
              </a:defRPr>
            </a:lvl5pPr>
            <a:lvl6pPr marL="2514600" indent="-228600" eaLnBrk="0" fontAlgn="base" hangingPunct="0">
              <a:spcBef>
                <a:spcPct val="0"/>
              </a:spcBef>
              <a:spcAft>
                <a:spcPct val="0"/>
              </a:spcAft>
              <a:tabLst>
                <a:tab pos="3886200" algn="l"/>
              </a:tabLst>
              <a:defRPr sz="1600">
                <a:solidFill>
                  <a:schemeClr val="tx1"/>
                </a:solidFill>
                <a:latin typeface="Arial" charset="0"/>
              </a:defRPr>
            </a:lvl6pPr>
            <a:lvl7pPr marL="2971800" indent="-228600" eaLnBrk="0" fontAlgn="base" hangingPunct="0">
              <a:spcBef>
                <a:spcPct val="0"/>
              </a:spcBef>
              <a:spcAft>
                <a:spcPct val="0"/>
              </a:spcAft>
              <a:tabLst>
                <a:tab pos="3886200" algn="l"/>
              </a:tabLst>
              <a:defRPr sz="1600">
                <a:solidFill>
                  <a:schemeClr val="tx1"/>
                </a:solidFill>
                <a:latin typeface="Arial" charset="0"/>
              </a:defRPr>
            </a:lvl7pPr>
            <a:lvl8pPr marL="3429000" indent="-228600" eaLnBrk="0" fontAlgn="base" hangingPunct="0">
              <a:spcBef>
                <a:spcPct val="0"/>
              </a:spcBef>
              <a:spcAft>
                <a:spcPct val="0"/>
              </a:spcAft>
              <a:tabLst>
                <a:tab pos="3886200" algn="l"/>
              </a:tabLst>
              <a:defRPr sz="1600">
                <a:solidFill>
                  <a:schemeClr val="tx1"/>
                </a:solidFill>
                <a:latin typeface="Arial" charset="0"/>
              </a:defRPr>
            </a:lvl8pPr>
            <a:lvl9pPr marL="3886200" indent="-228600" eaLnBrk="0" fontAlgn="base" hangingPunct="0">
              <a:spcBef>
                <a:spcPct val="0"/>
              </a:spcBef>
              <a:spcAft>
                <a:spcPct val="0"/>
              </a:spcAft>
              <a:tabLst>
                <a:tab pos="3886200" algn="l"/>
              </a:tabLst>
              <a:defRPr sz="1600">
                <a:solidFill>
                  <a:schemeClr val="tx1"/>
                </a:solidFill>
                <a:latin typeface="Arial" charset="0"/>
              </a:defRPr>
            </a:lvl9pPr>
          </a:lstStyle>
          <a:p>
            <a:r>
              <a:rPr lang="en-US" altLang="en-US" sz="1000">
                <a:solidFill>
                  <a:srgbClr val="3B3B3B"/>
                </a:solidFill>
              </a:rPr>
              <a:t>www.mwe.com 	 	</a:t>
            </a:r>
          </a:p>
        </p:txBody>
      </p:sp>
      <p:sp>
        <p:nvSpPr>
          <p:cNvPr id="4099" name="Slide Number Placeholder 4"/>
          <p:cNvSpPr>
            <a:spLocks noGrp="1"/>
          </p:cNvSpPr>
          <p:nvPr>
            <p:ph type="sldNum" sz="quarter" idx="12"/>
          </p:nvPr>
        </p:nvSpPr>
        <p:spPr>
          <a:xfrm>
            <a:off x="8458200" y="6378575"/>
            <a:ext cx="685800" cy="307975"/>
          </a:xfrm>
          <a:noFill/>
        </p:spPr>
        <p:txBody>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fld id="{ED1EED51-4DF2-4C16-939C-79C8A52BCAA9}" type="slidenum">
              <a:rPr lang="en-US" altLang="en-US" sz="1000">
                <a:solidFill>
                  <a:srgbClr val="3B3B3B"/>
                </a:solidFill>
              </a:rPr>
              <a:t>22</a:t>
            </a:fld>
            <a:endParaRPr lang="en-US" altLang="en-US" sz="1000">
              <a:solidFill>
                <a:srgbClr val="3B3B3B"/>
              </a:solidFill>
            </a:endParaRPr>
          </a:p>
        </p:txBody>
      </p:sp>
      <p:sp>
        <p:nvSpPr>
          <p:cNvPr id="6" name="TextBox 5"/>
          <p:cNvSpPr txBox="1"/>
          <p:nvPr/>
        </p:nvSpPr>
        <p:spPr>
          <a:xfrm>
            <a:off x="3245621" y="2283911"/>
            <a:ext cx="2362200" cy="369332"/>
          </a:xfrm>
          <a:prstGeom prst="rect">
            <a:avLst/>
          </a:prstGeom>
          <a:noFill/>
          <a:ln>
            <a:solidFill>
              <a:srgbClr val="4F81BD"/>
            </a:solidFill>
          </a:ln>
        </p:spPr>
        <p:txBody>
          <a:bodyPr wrap="squar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black"/>
                </a:solidFill>
                <a:effectLst/>
                <a:uLnTx/>
                <a:uFillTx/>
                <a:latin typeface="Calibri"/>
              </a:rPr>
              <a:t>Grantor/Grantor Trust</a:t>
            </a:r>
          </a:p>
        </p:txBody>
      </p:sp>
      <p:sp>
        <p:nvSpPr>
          <p:cNvPr id="7" name="TextBox 6"/>
          <p:cNvSpPr txBox="1"/>
          <p:nvPr/>
        </p:nvSpPr>
        <p:spPr>
          <a:xfrm>
            <a:off x="1904368" y="3273312"/>
            <a:ext cx="581762" cy="369332"/>
          </a:xfrm>
          <a:prstGeom prst="rect">
            <a:avLst/>
          </a:prstGeom>
          <a:noFill/>
          <a:ln>
            <a:solidFill>
              <a:srgbClr val="4F81BD"/>
            </a:solidFill>
          </a:ln>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black"/>
                </a:solidFill>
                <a:effectLst/>
                <a:uLnTx/>
                <a:uFillTx/>
                <a:latin typeface="Calibri"/>
              </a:rPr>
              <a:t>FC 1</a:t>
            </a:r>
          </a:p>
        </p:txBody>
      </p:sp>
      <p:sp>
        <p:nvSpPr>
          <p:cNvPr id="8" name="TextBox 7"/>
          <p:cNvSpPr txBox="1"/>
          <p:nvPr/>
        </p:nvSpPr>
        <p:spPr>
          <a:xfrm>
            <a:off x="6320125" y="3273312"/>
            <a:ext cx="581762" cy="369332"/>
          </a:xfrm>
          <a:prstGeom prst="rect">
            <a:avLst/>
          </a:prstGeom>
          <a:noFill/>
          <a:ln>
            <a:solidFill>
              <a:srgbClr val="4F81BD"/>
            </a:solidFill>
          </a:ln>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black"/>
                </a:solidFill>
                <a:effectLst/>
                <a:uLnTx/>
                <a:uFillTx/>
                <a:latin typeface="Calibri"/>
              </a:rPr>
              <a:t>FC 2</a:t>
            </a:r>
          </a:p>
        </p:txBody>
      </p:sp>
      <p:sp>
        <p:nvSpPr>
          <p:cNvPr id="9" name="TextBox 8"/>
          <p:cNvSpPr txBox="1"/>
          <p:nvPr/>
        </p:nvSpPr>
        <p:spPr>
          <a:xfrm>
            <a:off x="4044063" y="4112711"/>
            <a:ext cx="581762" cy="369332"/>
          </a:xfrm>
          <a:prstGeom prst="rect">
            <a:avLst/>
          </a:prstGeom>
          <a:noFill/>
          <a:ln>
            <a:solidFill>
              <a:srgbClr val="4F81BD"/>
            </a:solidFill>
          </a:ln>
        </p:spPr>
        <p:txBody>
          <a:bodyPr wrap="none" rtlCol="0">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sz="1800" b="0" i="0" u="none" strike="noStrike" kern="0" cap="none" spc="0" normalizeH="0" baseline="0" noProof="0">
                <a:ln>
                  <a:noFill/>
                </a:ln>
                <a:solidFill>
                  <a:prstClr val="black"/>
                </a:solidFill>
                <a:effectLst/>
                <a:uLnTx/>
                <a:uFillTx/>
                <a:latin typeface="Calibri"/>
              </a:rPr>
              <a:t>FC 3</a:t>
            </a:r>
          </a:p>
        </p:txBody>
      </p:sp>
      <p:cxnSp>
        <p:nvCxnSpPr>
          <p:cNvPr id="10" name="Straight Connector 9"/>
          <p:cNvCxnSpPr/>
          <p:nvPr/>
        </p:nvCxnSpPr>
        <p:spPr>
          <a:xfrm flipH="1">
            <a:off x="2486130" y="2653243"/>
            <a:ext cx="1110673" cy="804735"/>
          </a:xfrm>
          <a:prstGeom prst="line">
            <a:avLst/>
          </a:prstGeom>
          <a:noFill/>
          <a:ln w="9525" cap="flat" cmpd="sng" algn="ctr">
            <a:solidFill>
              <a:srgbClr val="4F81BD">
                <a:shade val="95000"/>
                <a:satMod val="105000"/>
              </a:srgbClr>
            </a:solidFill>
            <a:prstDash val="solid"/>
          </a:ln>
          <a:effectLst/>
        </p:spPr>
      </p:cxnSp>
      <p:cxnSp>
        <p:nvCxnSpPr>
          <p:cNvPr id="11" name="Straight Connector 10"/>
          <p:cNvCxnSpPr>
            <a:endCxn id="8" idx="1"/>
          </p:cNvCxnSpPr>
          <p:nvPr/>
        </p:nvCxnSpPr>
        <p:spPr>
          <a:xfrm>
            <a:off x="4984376" y="2653243"/>
            <a:ext cx="1335749" cy="804735"/>
          </a:xfrm>
          <a:prstGeom prst="line">
            <a:avLst/>
          </a:prstGeom>
          <a:noFill/>
          <a:ln w="9525" cap="flat" cmpd="sng" algn="ctr">
            <a:solidFill>
              <a:srgbClr val="4F81BD">
                <a:shade val="95000"/>
                <a:satMod val="105000"/>
              </a:srgbClr>
            </a:solidFill>
            <a:prstDash val="solid"/>
          </a:ln>
          <a:effectLst/>
        </p:spPr>
      </p:cxnSp>
      <p:cxnSp>
        <p:nvCxnSpPr>
          <p:cNvPr id="12" name="Straight Connector 11"/>
          <p:cNvCxnSpPr>
            <a:stCxn id="7" idx="3"/>
            <a:endCxn id="9" idx="1"/>
          </p:cNvCxnSpPr>
          <p:nvPr/>
        </p:nvCxnSpPr>
        <p:spPr>
          <a:xfrm>
            <a:off x="2486130" y="3457978"/>
            <a:ext cx="1557933" cy="839399"/>
          </a:xfrm>
          <a:prstGeom prst="line">
            <a:avLst/>
          </a:prstGeom>
          <a:noFill/>
          <a:ln w="9525" cap="flat" cmpd="sng" algn="ctr">
            <a:solidFill>
              <a:srgbClr val="4F81BD">
                <a:shade val="95000"/>
                <a:satMod val="105000"/>
              </a:srgbClr>
            </a:solidFill>
            <a:prstDash val="solid"/>
          </a:ln>
          <a:effectLst/>
        </p:spPr>
      </p:cxnSp>
      <p:cxnSp>
        <p:nvCxnSpPr>
          <p:cNvPr id="13" name="Straight Connector 12"/>
          <p:cNvCxnSpPr>
            <a:stCxn id="8" idx="1"/>
            <a:endCxn id="9" idx="3"/>
          </p:cNvCxnSpPr>
          <p:nvPr/>
        </p:nvCxnSpPr>
        <p:spPr>
          <a:xfrm flipH="1">
            <a:off x="4625825" y="3457978"/>
            <a:ext cx="1694300" cy="839399"/>
          </a:xfrm>
          <a:prstGeom prst="line">
            <a:avLst/>
          </a:prstGeom>
          <a:noFill/>
          <a:ln w="9525" cap="flat" cmpd="sng" algn="ctr">
            <a:solidFill>
              <a:srgbClr val="4F81BD">
                <a:shade val="95000"/>
                <a:satMod val="105000"/>
              </a:srgbClr>
            </a:solidFill>
            <a:prstDash val="solid"/>
          </a:ln>
          <a:effectLst/>
        </p:spPr>
      </p:cxnSp>
      <p:sp>
        <p:nvSpPr>
          <p:cNvPr id="14" name="TextBox 13"/>
          <p:cNvSpPr txBox="1"/>
          <p:nvPr/>
        </p:nvSpPr>
        <p:spPr>
          <a:xfrm>
            <a:off x="458900" y="4573079"/>
            <a:ext cx="2582566" cy="369332"/>
          </a:xfrm>
          <a:prstGeom prst="rect">
            <a:avLst/>
          </a:prstGeom>
          <a:noFill/>
        </p:spPr>
        <p:txBody>
          <a:bodyPr wrap="none" rtlCol="0">
            <a:spAutoFit/>
          </a:bodyPr>
          <a:lstStyle/>
          <a:p>
            <a:pPr eaLnBrk="1" fontAlgn="auto" hangingPunct="1">
              <a:spcBef>
                <a:spcPct val="0"/>
              </a:spcBef>
              <a:spcAft>
                <a:spcPct val="0"/>
              </a:spcAft>
            </a:pPr>
            <a:r>
              <a:rPr lang="en-US" sz="1800">
                <a:solidFill>
                  <a:prstClr val="black"/>
                </a:solidFill>
                <a:latin typeface="Calibri"/>
              </a:rPr>
              <a:t>CTB for FC 3 before death</a:t>
            </a:r>
          </a:p>
        </p:txBody>
      </p:sp>
      <p:sp>
        <p:nvSpPr>
          <p:cNvPr id="15" name="TextBox 14"/>
          <p:cNvSpPr txBox="1"/>
          <p:nvPr/>
        </p:nvSpPr>
        <p:spPr>
          <a:xfrm>
            <a:off x="458900" y="5570946"/>
            <a:ext cx="2582566" cy="646331"/>
          </a:xfrm>
          <a:prstGeom prst="rect">
            <a:avLst/>
          </a:prstGeom>
          <a:noFill/>
        </p:spPr>
        <p:txBody>
          <a:bodyPr wrap="square" rtlCol="0">
            <a:spAutoFit/>
          </a:bodyPr>
          <a:lstStyle/>
          <a:p>
            <a:pPr eaLnBrk="1" fontAlgn="auto" hangingPunct="1">
              <a:spcBef>
                <a:spcPct val="0"/>
              </a:spcBef>
              <a:spcAft>
                <a:spcPct val="0"/>
              </a:spcAft>
            </a:pPr>
            <a:r>
              <a:rPr lang="en-US" sz="1800">
                <a:solidFill>
                  <a:prstClr val="black"/>
                </a:solidFill>
                <a:latin typeface="Calibri"/>
              </a:rPr>
              <a:t>CTB for FC 1 and FC 2 after death</a:t>
            </a:r>
          </a:p>
        </p:txBody>
      </p:sp>
      <p:sp>
        <p:nvSpPr>
          <p:cNvPr id="16" name="TextBox 15"/>
          <p:cNvSpPr txBox="1"/>
          <p:nvPr/>
        </p:nvSpPr>
        <p:spPr>
          <a:xfrm>
            <a:off x="3041466" y="4573079"/>
            <a:ext cx="5869452" cy="2369880"/>
          </a:xfrm>
          <a:prstGeom prst="rect">
            <a:avLst/>
          </a:prstGeom>
          <a:noFill/>
        </p:spPr>
        <p:txBody>
          <a:bodyPr wrap="square" rtlCol="0">
            <a:spAutoFit/>
          </a:bodyPr>
          <a:lstStyle/>
          <a:p>
            <a:pPr eaLnBrk="1" fontAlgn="auto" hangingPunct="1">
              <a:spcBef>
                <a:spcPct val="0"/>
              </a:spcBef>
              <a:spcAft>
                <a:spcPct val="0"/>
              </a:spcAft>
            </a:pPr>
            <a:r>
              <a:rPr lang="en-US" sz="1800">
                <a:solidFill>
                  <a:prstClr val="black"/>
                </a:solidFill>
                <a:latin typeface="Calibri"/>
              </a:rPr>
              <a:t>If death before 3/16, make retroactive CTB election so FC3 liquidates in prior year, otherwise one day before death</a:t>
            </a:r>
          </a:p>
          <a:p>
            <a:pPr eaLnBrk="1" fontAlgn="auto" hangingPunct="1">
              <a:spcBef>
                <a:spcPct val="0"/>
              </a:spcBef>
              <a:spcAft>
                <a:spcPct val="0"/>
              </a:spcAft>
            </a:pPr>
            <a:endParaRPr lang="en-US" sz="1800">
              <a:solidFill>
                <a:prstClr val="black"/>
              </a:solidFill>
              <a:latin typeface="Calibri"/>
            </a:endParaRPr>
          </a:p>
          <a:p>
            <a:pPr eaLnBrk="1" fontAlgn="auto" hangingPunct="1">
              <a:spcBef>
                <a:spcPct val="0"/>
              </a:spcBef>
              <a:spcAft>
                <a:spcPct val="0"/>
              </a:spcAft>
            </a:pPr>
            <a:r>
              <a:rPr lang="en-US" sz="1800">
                <a:solidFill>
                  <a:prstClr val="black"/>
                </a:solidFill>
                <a:latin typeface="Calibri"/>
              </a:rPr>
              <a:t>Effective date of CTB election two days after death (so deemed liquidation as of day after death under CTB regulations) </a:t>
            </a:r>
          </a:p>
          <a:p>
            <a:pPr eaLnBrk="1" fontAlgn="auto" hangingPunct="1">
              <a:spcBef>
                <a:spcPct val="0"/>
              </a:spcBef>
              <a:spcAft>
                <a:spcPct val="0"/>
              </a:spcAft>
            </a:pPr>
            <a:endParaRPr lang="en-US" sz="2000">
              <a:solidFill>
                <a:prstClr val="black"/>
              </a:solidFill>
              <a:latin typeface="Calibri"/>
            </a:endParaRPr>
          </a:p>
          <a:p>
            <a:pPr eaLnBrk="1" fontAlgn="auto" hangingPunct="1">
              <a:spcBef>
                <a:spcPct val="0"/>
              </a:spcBef>
              <a:spcAft>
                <a:spcPct val="0"/>
              </a:spcAft>
            </a:pPr>
            <a:endParaRPr lang="en-US" sz="2000">
              <a:solidFill>
                <a:prstClr val="black"/>
              </a:solidFill>
              <a:latin typeface="Calibri"/>
            </a:endParaRPr>
          </a:p>
        </p:txBody>
      </p:sp>
    </p:spTree>
    <p:extLst>
      <p:ext uri="{BB962C8B-B14F-4D97-AF65-F5344CB8AC3E}">
        <p14:creationId xmlns:p14="http://schemas.microsoft.com/office/powerpoint/2010/main" val="1715718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Basic Structures Centered Around FIRPTA and U.S. Estate Tax Rules</a:t>
            </a:r>
          </a:p>
        </p:txBody>
      </p:sp>
      <p:sp>
        <p:nvSpPr>
          <p:cNvPr id="3" name="Content Placeholder 2"/>
          <p:cNvSpPr>
            <a:spLocks noGrp="1"/>
          </p:cNvSpPr>
          <p:nvPr>
            <p:ph idx="1"/>
          </p:nvPr>
        </p:nvSpPr>
        <p:spPr/>
        <p:txBody>
          <a:bodyPr>
            <a:normAutofit/>
          </a:bodyPr>
          <a:lstStyle/>
          <a:p>
            <a:r>
              <a:rPr lang="en-US"/>
              <a:t>“Single-tier” foreign corporation</a:t>
            </a:r>
          </a:p>
          <a:p>
            <a:r>
              <a:rPr lang="en-US"/>
              <a:t>“Two-tiered” corporation (foreign corporation owns US corporation)</a:t>
            </a:r>
          </a:p>
          <a:p>
            <a:r>
              <a:rPr lang="en-US"/>
              <a:t>“Two-tiered” partnership (foreign partnership owns US partnership)</a:t>
            </a:r>
          </a:p>
          <a:p>
            <a:r>
              <a:rPr lang="en-US"/>
              <a:t>Trust</a:t>
            </a:r>
          </a:p>
          <a:p>
            <a:pPr lvl="1"/>
            <a:r>
              <a:rPr lang="en-US"/>
              <a:t>Irrevocable versus revocable</a:t>
            </a:r>
          </a:p>
          <a:p>
            <a:pPr lvl="1"/>
            <a:r>
              <a:rPr lang="en-US"/>
              <a:t>Domestic versus foreign</a:t>
            </a:r>
          </a:p>
          <a:p>
            <a:pPr lvl="1"/>
            <a:r>
              <a:rPr lang="en-US"/>
              <a:t>Grantor versus nongrantor</a:t>
            </a:r>
          </a:p>
          <a:p>
            <a:r>
              <a:rPr lang="en-US"/>
              <a:t>Planning for residents of a US estate tax treaty country</a:t>
            </a:r>
          </a:p>
          <a:p>
            <a:endParaRPr lang="en-US"/>
          </a:p>
        </p:txBody>
      </p:sp>
      <p:sp>
        <p:nvSpPr>
          <p:cNvPr id="4" name="Slide Number Placeholder 3"/>
          <p:cNvSpPr>
            <a:spLocks noGrp="1"/>
          </p:cNvSpPr>
          <p:nvPr>
            <p:ph type="sldNum" sz="quarter" idx="12"/>
          </p:nvPr>
        </p:nvSpPr>
        <p:spPr>
          <a:xfrm>
            <a:off x="8458200" y="6378575"/>
            <a:ext cx="685800" cy="307975"/>
          </a:xfrm>
        </p:spPr>
        <p:txBody>
          <a:bodyPr/>
          <a:lstStyle/>
          <a:p>
            <a:fld id="{696F6F2E-2385-44B4-A779-A178EAEAACA4}" type="slidenum">
              <a:rPr lang="en-US" smtClean="0"/>
              <a:t>23</a:t>
            </a:fld>
            <a:endParaRPr lang="en-US"/>
          </a:p>
        </p:txBody>
      </p:sp>
    </p:spTree>
    <p:extLst>
      <p:ext uri="{BB962C8B-B14F-4D97-AF65-F5344CB8AC3E}">
        <p14:creationId xmlns:p14="http://schemas.microsoft.com/office/powerpoint/2010/main" val="3883167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Structures After Tax Reform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04712745"/>
              </p:ext>
            </p:extLst>
          </p:nvPr>
        </p:nvGraphicFramePr>
        <p:xfrm>
          <a:off x="316805" y="1959585"/>
          <a:ext cx="8518525" cy="3906520"/>
        </p:xfrm>
        <a:graphic>
          <a:graphicData uri="http://schemas.openxmlformats.org/drawingml/2006/table">
            <a:tbl>
              <a:tblPr firstRow="1" bandRow="1">
                <a:tableStyleId>{21E4AEA4-8DFA-4A89-87EB-49C32662AFE0}</a:tableStyleId>
              </a:tblPr>
              <a:tblGrid>
                <a:gridCol w="1703705">
                  <a:extLst>
                    <a:ext uri="{9D8B030D-6E8A-4147-A177-3AD203B41FA5}">
                      <a16:colId xmlns:a16="http://schemas.microsoft.com/office/drawing/2014/main" val="20000"/>
                    </a:ext>
                  </a:extLst>
                </a:gridCol>
                <a:gridCol w="1703705">
                  <a:extLst>
                    <a:ext uri="{9D8B030D-6E8A-4147-A177-3AD203B41FA5}">
                      <a16:colId xmlns:a16="http://schemas.microsoft.com/office/drawing/2014/main" val="20001"/>
                    </a:ext>
                  </a:extLst>
                </a:gridCol>
                <a:gridCol w="1703705">
                  <a:extLst>
                    <a:ext uri="{9D8B030D-6E8A-4147-A177-3AD203B41FA5}">
                      <a16:colId xmlns:a16="http://schemas.microsoft.com/office/drawing/2014/main" val="20002"/>
                    </a:ext>
                  </a:extLst>
                </a:gridCol>
                <a:gridCol w="1703705">
                  <a:extLst>
                    <a:ext uri="{9D8B030D-6E8A-4147-A177-3AD203B41FA5}">
                      <a16:colId xmlns:a16="http://schemas.microsoft.com/office/drawing/2014/main" val="20003"/>
                    </a:ext>
                  </a:extLst>
                </a:gridCol>
                <a:gridCol w="1703705">
                  <a:extLst>
                    <a:ext uri="{9D8B030D-6E8A-4147-A177-3AD203B41FA5}">
                      <a16:colId xmlns:a16="http://schemas.microsoft.com/office/drawing/2014/main" val="20004"/>
                    </a:ext>
                  </a:extLst>
                </a:gridCol>
              </a:tblGrid>
              <a:tr h="370840">
                <a:tc>
                  <a:txBody>
                    <a:bodyPr/>
                    <a:lstStyle/>
                    <a:p>
                      <a:pPr algn="ctr"/>
                      <a:endParaRPr lang="en-US" sz="1400"/>
                    </a:p>
                  </a:txBody>
                  <a:tcPr/>
                </a:tc>
                <a:tc>
                  <a:txBody>
                    <a:bodyPr/>
                    <a:lstStyle/>
                    <a:p>
                      <a:pPr algn="ctr"/>
                      <a:r>
                        <a:rPr lang="en-US" sz="1400"/>
                        <a:t>Foreign</a:t>
                      </a:r>
                      <a:r>
                        <a:rPr lang="en-US" sz="1400" baseline="0"/>
                        <a:t> Corp.</a:t>
                      </a:r>
                      <a:endParaRPr lang="en-US" sz="1400"/>
                    </a:p>
                  </a:txBody>
                  <a:tcPr/>
                </a:tc>
                <a:tc>
                  <a:txBody>
                    <a:bodyPr/>
                    <a:lstStyle/>
                    <a:p>
                      <a:pPr algn="ctr"/>
                      <a:r>
                        <a:rPr lang="en-US" sz="1400"/>
                        <a:t>USRPHC Owned by Foreign Corp.</a:t>
                      </a:r>
                    </a:p>
                  </a:txBody>
                  <a:tcPr/>
                </a:tc>
                <a:tc>
                  <a:txBody>
                    <a:bodyPr/>
                    <a:lstStyle/>
                    <a:p>
                      <a:pPr algn="ctr"/>
                      <a:r>
                        <a:rPr lang="en-US" sz="1400"/>
                        <a:t>Foreign Irrevocable Trust (through a SMLLC)</a:t>
                      </a:r>
                    </a:p>
                  </a:txBody>
                  <a:tcPr/>
                </a:tc>
                <a:tc>
                  <a:txBody>
                    <a:bodyPr/>
                    <a:lstStyle/>
                    <a:p>
                      <a:pPr algn="ctr"/>
                      <a:r>
                        <a:rPr lang="en-US" sz="1400"/>
                        <a:t>Domestic</a:t>
                      </a:r>
                      <a:r>
                        <a:rPr lang="en-US" sz="1400" baseline="0"/>
                        <a:t> P/ship Owned by Foreign P/ship</a:t>
                      </a:r>
                      <a:endParaRPr lang="en-US" sz="1400"/>
                    </a:p>
                  </a:txBody>
                  <a:tcPr/>
                </a:tc>
                <a:extLst>
                  <a:ext uri="{0D108BD9-81ED-4DB2-BD59-A6C34878D82A}">
                    <a16:rowId xmlns:a16="http://schemas.microsoft.com/office/drawing/2014/main" val="10000"/>
                  </a:ext>
                </a:extLst>
              </a:tr>
              <a:tr h="370840">
                <a:tc>
                  <a:txBody>
                    <a:bodyPr/>
                    <a:lstStyle/>
                    <a:p>
                      <a:pPr algn="ctr"/>
                      <a:r>
                        <a:rPr lang="en-US" sz="1400"/>
                        <a:t>U.S. Estate</a:t>
                      </a:r>
                      <a:r>
                        <a:rPr lang="en-US" sz="1400" baseline="0"/>
                        <a:t> Tax Exposure</a:t>
                      </a:r>
                      <a:endParaRPr lang="en-US" sz="1400"/>
                    </a:p>
                  </a:txBody>
                  <a:tcPr/>
                </a:tc>
                <a:tc>
                  <a:txBody>
                    <a:bodyPr/>
                    <a:lstStyle/>
                    <a:p>
                      <a:pPr algn="ctr"/>
                      <a:r>
                        <a:rPr lang="en-US" sz="1400"/>
                        <a:t>No</a:t>
                      </a:r>
                    </a:p>
                  </a:txBody>
                  <a:tcPr/>
                </a:tc>
                <a:tc>
                  <a:txBody>
                    <a:bodyPr/>
                    <a:lstStyle/>
                    <a:p>
                      <a:pPr algn="ctr"/>
                      <a:r>
                        <a:rPr lang="en-US" sz="1400"/>
                        <a:t>No</a:t>
                      </a:r>
                    </a:p>
                  </a:txBody>
                  <a:tcPr/>
                </a:tc>
                <a:tc>
                  <a:txBody>
                    <a:bodyPr/>
                    <a:lstStyle/>
                    <a:p>
                      <a:pPr algn="ctr"/>
                      <a:r>
                        <a:rPr lang="en-US" sz="1400"/>
                        <a:t>No</a:t>
                      </a:r>
                    </a:p>
                  </a:txBody>
                  <a:tcPr/>
                </a:tc>
                <a:tc>
                  <a:txBody>
                    <a:bodyPr/>
                    <a:lstStyle/>
                    <a:p>
                      <a:pPr algn="ctr"/>
                      <a:r>
                        <a:rPr lang="en-US" sz="1400"/>
                        <a:t>Maybe</a:t>
                      </a:r>
                    </a:p>
                  </a:txBody>
                  <a:tcPr/>
                </a:tc>
                <a:extLst>
                  <a:ext uri="{0D108BD9-81ED-4DB2-BD59-A6C34878D82A}">
                    <a16:rowId xmlns:a16="http://schemas.microsoft.com/office/drawing/2014/main" val="10001"/>
                  </a:ext>
                </a:extLst>
              </a:tr>
              <a:tr h="370840">
                <a:tc>
                  <a:txBody>
                    <a:bodyPr/>
                    <a:lstStyle/>
                    <a:p>
                      <a:pPr algn="ctr"/>
                      <a:r>
                        <a:rPr lang="en-US" sz="1400"/>
                        <a:t>U.S. Tax Return</a:t>
                      </a:r>
                      <a:r>
                        <a:rPr lang="en-US" sz="1400" baseline="0"/>
                        <a:t> Required</a:t>
                      </a:r>
                      <a:endParaRPr lang="en-US" sz="1400"/>
                    </a:p>
                  </a:txBody>
                  <a:tcPr/>
                </a:tc>
                <a:tc>
                  <a:txBody>
                    <a:bodyPr/>
                    <a:lstStyle/>
                    <a:p>
                      <a:pPr algn="ctr"/>
                      <a:r>
                        <a:rPr lang="en-US" sz="1400"/>
                        <a:t>Yes (1120-F)</a:t>
                      </a:r>
                    </a:p>
                  </a:txBody>
                  <a:tcPr/>
                </a:tc>
                <a:tc>
                  <a:txBody>
                    <a:bodyPr/>
                    <a:lstStyle/>
                    <a:p>
                      <a:pPr algn="ctr"/>
                      <a:r>
                        <a:rPr lang="en-US" sz="1400"/>
                        <a:t>Yes (1120)</a:t>
                      </a:r>
                    </a:p>
                  </a:txBody>
                  <a:tcPr/>
                </a:tc>
                <a:tc>
                  <a:txBody>
                    <a:bodyPr/>
                    <a:lstStyle/>
                    <a:p>
                      <a:pPr algn="ctr"/>
                      <a:r>
                        <a:rPr lang="en-US" sz="1400"/>
                        <a:t>Yes (1040-NR)</a:t>
                      </a:r>
                    </a:p>
                  </a:txBody>
                  <a:tcPr/>
                </a:tc>
                <a:tc>
                  <a:txBody>
                    <a:bodyPr/>
                    <a:lstStyle/>
                    <a:p>
                      <a:pPr algn="ctr"/>
                      <a:r>
                        <a:rPr lang="en-US" sz="1400"/>
                        <a:t>Yes (2 1065s, 8804/8805, 1040-NR</a:t>
                      </a:r>
                    </a:p>
                  </a:txBody>
                  <a:tcPr/>
                </a:tc>
                <a:extLst>
                  <a:ext uri="{0D108BD9-81ED-4DB2-BD59-A6C34878D82A}">
                    <a16:rowId xmlns:a16="http://schemas.microsoft.com/office/drawing/2014/main" val="10002"/>
                  </a:ext>
                </a:extLst>
              </a:tr>
              <a:tr h="370840">
                <a:tc>
                  <a:txBody>
                    <a:bodyPr/>
                    <a:lstStyle/>
                    <a:p>
                      <a:pPr algn="ctr"/>
                      <a:r>
                        <a:rPr lang="en-US" sz="1400"/>
                        <a:t>Branch Profits Tax</a:t>
                      </a:r>
                    </a:p>
                  </a:txBody>
                  <a:tcPr/>
                </a:tc>
                <a:tc>
                  <a:txBody>
                    <a:bodyPr/>
                    <a:lstStyle/>
                    <a:p>
                      <a:pPr algn="ctr"/>
                      <a:r>
                        <a:rPr lang="en-US" sz="1400"/>
                        <a:t>Yes (unless complete termination)</a:t>
                      </a:r>
                    </a:p>
                  </a:txBody>
                  <a:tcPr/>
                </a:tc>
                <a:tc>
                  <a:txBody>
                    <a:bodyPr/>
                    <a:lstStyle/>
                    <a:p>
                      <a:pPr algn="ctr"/>
                      <a:r>
                        <a:rPr lang="en-US" sz="1400"/>
                        <a:t>No</a:t>
                      </a:r>
                    </a:p>
                  </a:txBody>
                  <a:tcPr/>
                </a:tc>
                <a:tc>
                  <a:txBody>
                    <a:bodyPr/>
                    <a:lstStyle/>
                    <a:p>
                      <a:pPr algn="ctr"/>
                      <a:r>
                        <a:rPr lang="en-US" sz="1400"/>
                        <a:t>No</a:t>
                      </a:r>
                    </a:p>
                  </a:txBody>
                  <a:tcPr/>
                </a:tc>
                <a:tc>
                  <a:txBody>
                    <a:bodyPr/>
                    <a:lstStyle/>
                    <a:p>
                      <a:pPr algn="ctr"/>
                      <a:r>
                        <a:rPr lang="en-US" sz="1400"/>
                        <a:t>No</a:t>
                      </a:r>
                    </a:p>
                  </a:txBody>
                  <a:tcPr/>
                </a:tc>
                <a:extLst>
                  <a:ext uri="{0D108BD9-81ED-4DB2-BD59-A6C34878D82A}">
                    <a16:rowId xmlns:a16="http://schemas.microsoft.com/office/drawing/2014/main" val="10003"/>
                  </a:ext>
                </a:extLst>
              </a:tr>
              <a:tr h="370840">
                <a:tc>
                  <a:txBody>
                    <a:bodyPr/>
                    <a:lstStyle/>
                    <a:p>
                      <a:pPr algn="ctr"/>
                      <a:r>
                        <a:rPr lang="en-US" sz="1400"/>
                        <a:t>U.S. Withholding Tax on Dividends</a:t>
                      </a:r>
                    </a:p>
                  </a:txBody>
                  <a:tcPr/>
                </a:tc>
                <a:tc>
                  <a:txBody>
                    <a:bodyPr/>
                    <a:lstStyle/>
                    <a:p>
                      <a:pPr algn="ctr"/>
                      <a:r>
                        <a:rPr lang="en-US" sz="1400"/>
                        <a:t>No</a:t>
                      </a:r>
                    </a:p>
                  </a:txBody>
                  <a:tcPr/>
                </a:tc>
                <a:tc>
                  <a:txBody>
                    <a:bodyPr/>
                    <a:lstStyle/>
                    <a:p>
                      <a:pPr algn="ctr"/>
                      <a:r>
                        <a:rPr lang="en-US" sz="1400"/>
                        <a:t>Yes (unless liquidation)</a:t>
                      </a:r>
                    </a:p>
                  </a:txBody>
                  <a:tcPr/>
                </a:tc>
                <a:tc>
                  <a:txBody>
                    <a:bodyPr/>
                    <a:lstStyle/>
                    <a:p>
                      <a:pPr algn="ctr"/>
                      <a:r>
                        <a:rPr lang="en-US" sz="1400"/>
                        <a:t>No</a:t>
                      </a:r>
                    </a:p>
                  </a:txBody>
                  <a:tcPr/>
                </a:tc>
                <a:tc>
                  <a:txBody>
                    <a:bodyPr/>
                    <a:lstStyle/>
                    <a:p>
                      <a:pPr algn="ctr"/>
                      <a:r>
                        <a:rPr lang="en-US" sz="1400"/>
                        <a:t>No</a:t>
                      </a:r>
                    </a:p>
                  </a:txBody>
                  <a:tcPr/>
                </a:tc>
                <a:extLst>
                  <a:ext uri="{0D108BD9-81ED-4DB2-BD59-A6C34878D82A}">
                    <a16:rowId xmlns:a16="http://schemas.microsoft.com/office/drawing/2014/main" val="10004"/>
                  </a:ext>
                </a:extLst>
              </a:tr>
              <a:tr h="370840">
                <a:tc>
                  <a:txBody>
                    <a:bodyPr/>
                    <a:lstStyle/>
                    <a:p>
                      <a:pPr algn="ctr"/>
                      <a:r>
                        <a:rPr lang="en-US" sz="1400"/>
                        <a:t>Maximum</a:t>
                      </a:r>
                      <a:r>
                        <a:rPr lang="en-US" sz="1400" baseline="0"/>
                        <a:t> Capital Gains Tax Rate</a:t>
                      </a:r>
                      <a:endParaRPr lang="en-US" sz="1400"/>
                    </a:p>
                  </a:txBody>
                  <a:tcPr/>
                </a:tc>
                <a:tc>
                  <a:txBody>
                    <a:bodyPr/>
                    <a:lstStyle/>
                    <a:p>
                      <a:pPr algn="ctr"/>
                      <a:r>
                        <a:rPr lang="en-US" sz="1400"/>
                        <a:t>21% + Plus Branch Tax</a:t>
                      </a:r>
                      <a:r>
                        <a:rPr lang="en-US" sz="1400" baseline="0"/>
                        <a:t> + State</a:t>
                      </a:r>
                      <a:endParaRPr lang="en-US" sz="1400"/>
                    </a:p>
                  </a:txBody>
                  <a:tcPr/>
                </a:tc>
                <a:tc>
                  <a:txBody>
                    <a:bodyPr/>
                    <a:lstStyle/>
                    <a:p>
                      <a:pPr algn="ctr"/>
                      <a:r>
                        <a:rPr lang="en-US" sz="1400"/>
                        <a:t>21% + State</a:t>
                      </a:r>
                    </a:p>
                  </a:txBody>
                  <a:tcPr/>
                </a:tc>
                <a:tc>
                  <a:txBody>
                    <a:bodyPr/>
                    <a:lstStyle/>
                    <a:p>
                      <a:pPr algn="ctr"/>
                      <a:r>
                        <a:rPr lang="en-US" sz="1400"/>
                        <a:t>20% + State</a:t>
                      </a:r>
                    </a:p>
                  </a:txBody>
                  <a:tcPr/>
                </a:tc>
                <a:tc>
                  <a:txBody>
                    <a:bodyPr/>
                    <a:lstStyle/>
                    <a:p>
                      <a:pPr algn="ctr"/>
                      <a:r>
                        <a:rPr lang="en-US" sz="1400"/>
                        <a:t>20% + State</a:t>
                      </a:r>
                    </a:p>
                  </a:txBody>
                  <a:tcPr/>
                </a:tc>
                <a:extLst>
                  <a:ext uri="{0D108BD9-81ED-4DB2-BD59-A6C34878D82A}">
                    <a16:rowId xmlns:a16="http://schemas.microsoft.com/office/drawing/2014/main" val="10005"/>
                  </a:ext>
                </a:extLst>
              </a:tr>
              <a:tr h="370840">
                <a:tc>
                  <a:txBody>
                    <a:bodyPr/>
                    <a:lstStyle/>
                    <a:p>
                      <a:pPr algn="ctr"/>
                      <a:r>
                        <a:rPr lang="en-US" sz="1400"/>
                        <a:t>Conclusion</a:t>
                      </a:r>
                    </a:p>
                  </a:txBody>
                  <a:tcPr/>
                </a:tc>
                <a:tc>
                  <a:txBody>
                    <a:bodyPr/>
                    <a:lstStyle/>
                    <a:p>
                      <a:pPr algn="ctr"/>
                      <a:r>
                        <a:rPr lang="en-US" sz="1400"/>
                        <a:t>All</a:t>
                      </a:r>
                    </a:p>
                  </a:txBody>
                  <a:tcPr/>
                </a:tc>
                <a:tc>
                  <a:txBody>
                    <a:bodyPr/>
                    <a:lstStyle/>
                    <a:p>
                      <a:pPr algn="ctr"/>
                      <a:r>
                        <a:rPr lang="en-US" sz="1400"/>
                        <a:t>Seem</a:t>
                      </a:r>
                    </a:p>
                  </a:txBody>
                  <a:tcPr/>
                </a:tc>
                <a:tc>
                  <a:txBody>
                    <a:bodyPr/>
                    <a:lstStyle/>
                    <a:p>
                      <a:pPr algn="ctr"/>
                      <a:r>
                        <a:rPr lang="en-US" sz="1400"/>
                        <a:t>Pretty</a:t>
                      </a:r>
                    </a:p>
                  </a:txBody>
                  <a:tcPr/>
                </a:tc>
                <a:tc>
                  <a:txBody>
                    <a:bodyPr/>
                    <a:lstStyle/>
                    <a:p>
                      <a:pPr algn="ctr"/>
                      <a:r>
                        <a:rPr lang="en-US" sz="1400"/>
                        <a:t>Good</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a:xfrm>
            <a:off x="8458200" y="6378575"/>
            <a:ext cx="685800" cy="307975"/>
          </a:xfrm>
        </p:spPr>
        <p:txBody>
          <a:bodyPr/>
          <a:lstStyle/>
          <a:p>
            <a:fld id="{696F6F2E-2385-44B4-A779-A178EAEAACA4}" type="slidenum">
              <a:rPr lang="en-US" smtClean="0"/>
              <a:t>24</a:t>
            </a:fld>
            <a:endParaRPr lang="en-US"/>
          </a:p>
        </p:txBody>
      </p:sp>
    </p:spTree>
    <p:extLst>
      <p:ext uri="{BB962C8B-B14F-4D97-AF65-F5344CB8AC3E}">
        <p14:creationId xmlns:p14="http://schemas.microsoft.com/office/powerpoint/2010/main" val="2724242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ctr"/>
          <a:lstStyle/>
          <a:p>
            <a:r>
              <a:rPr lang="en-US"/>
              <a:t>CONCLUSION</a:t>
            </a:r>
          </a:p>
        </p:txBody>
      </p:sp>
      <p:sp>
        <p:nvSpPr>
          <p:cNvPr id="3" name="Content Placeholder 2"/>
          <p:cNvSpPr>
            <a:spLocks noGrp="1"/>
          </p:cNvSpPr>
          <p:nvPr>
            <p:ph idx="1"/>
          </p:nvPr>
        </p:nvSpPr>
        <p:spPr>
          <a:xfrm>
            <a:off x="581192" y="1981201"/>
            <a:ext cx="7989752" cy="3877598"/>
          </a:xfrm>
        </p:spPr>
        <p:txBody>
          <a:bodyPr>
            <a:normAutofit/>
          </a:bodyPr>
          <a:lstStyle/>
          <a:p>
            <a:r>
              <a:rPr lang="en-US" sz="2000"/>
              <a:t>Plan ahead with foreign clients and try to proactively address U.S. issues</a:t>
            </a:r>
          </a:p>
          <a:p>
            <a:r>
              <a:rPr lang="en-US" sz="2000"/>
              <a:t>Consult and work with foreign counsel in all jurisdictions which may apply to develop a manageable plan that adequately addresses issues in all jurisdictions to an acceptable level</a:t>
            </a:r>
          </a:p>
          <a:p>
            <a:r>
              <a:rPr lang="en-US" sz="2000"/>
              <a:t>Realize the high cost of noncompliance or not engaging in proactive planning</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25</a:t>
            </a:fld>
            <a:endParaRPr lang="en-US"/>
          </a:p>
        </p:txBody>
      </p:sp>
    </p:spTree>
    <p:extLst>
      <p:ext uri="{BB962C8B-B14F-4D97-AF65-F5344CB8AC3E}">
        <p14:creationId xmlns:p14="http://schemas.microsoft.com/office/powerpoint/2010/main" val="740511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Questions?</a:t>
            </a:r>
          </a:p>
        </p:txBody>
      </p:sp>
      <p:pic>
        <p:nvPicPr>
          <p:cNvPr id="1026" name="Picture 2"/>
          <p:cNvPicPr>
            <a:picLocks noGrp="1" noChangeAspect="1" noChangeArrowheads="1"/>
          </p:cNvPicPr>
          <p:nvPr>
            <p:ph idx="1"/>
          </p:nvPr>
        </p:nvPicPr>
        <p:blipFill>
          <a:blip r:embed="rId2"/>
          <a:srcRect/>
          <a:stretch>
            <a:fillRect/>
          </a:stretch>
        </p:blipFill>
        <p:spPr>
          <a:xfrm>
            <a:off x="2743200" y="2133600"/>
            <a:ext cx="3739610" cy="3044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704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Introduction – What Do We Mean By “U.S. Issues for Foreign Persons”</a:t>
            </a:r>
          </a:p>
        </p:txBody>
      </p:sp>
      <p:sp>
        <p:nvSpPr>
          <p:cNvPr id="3" name="Content Placeholder 2"/>
          <p:cNvSpPr>
            <a:spLocks noGrp="1"/>
          </p:cNvSpPr>
          <p:nvPr>
            <p:ph idx="1"/>
          </p:nvPr>
        </p:nvSpPr>
        <p:spPr>
          <a:xfrm>
            <a:off x="488963" y="2362200"/>
            <a:ext cx="7989752" cy="3630795"/>
          </a:xfrm>
        </p:spPr>
        <p:txBody>
          <a:bodyPr>
            <a:noAutofit/>
          </a:bodyPr>
          <a:lstStyle/>
          <a:p>
            <a:r>
              <a:rPr lang="en-US" sz="2000"/>
              <a:t>Clients, their children, or their business interests continue to move to, or invest in, the U.S. for the following reasons (among others):</a:t>
            </a:r>
          </a:p>
          <a:p>
            <a:pPr lvl="1"/>
            <a:r>
              <a:rPr lang="en-US" sz="1800" u="sng"/>
              <a:t>Employment – Clients Coming to the U.S.</a:t>
            </a:r>
            <a:r>
              <a:rPr lang="en-US" sz="1800"/>
              <a:t>: Clients seek advice for both short-term and long-term employment obligations and U.S. pre-immigration planning both from income and transfer tax perspectives</a:t>
            </a:r>
          </a:p>
          <a:p>
            <a:pPr lvl="1"/>
            <a:r>
              <a:rPr lang="en-US" sz="1800" u="sng"/>
              <a:t>Family – Members of Clients’ Family Coming to (or Already in) the U.S.</a:t>
            </a:r>
            <a:r>
              <a:rPr lang="en-US" sz="1800"/>
              <a:t>: Clients’ children establish residency in the U.S. and need to plan for assets passing to them (during life or at death)</a:t>
            </a:r>
          </a:p>
          <a:p>
            <a:pPr lvl="1"/>
            <a:r>
              <a:rPr lang="en-US" sz="1800" u="sng"/>
              <a:t>Business – Clients’ Business Moving Into the U.S. or Want to Invest in U.S. Situs Assets</a:t>
            </a:r>
            <a:r>
              <a:rPr lang="en-US" sz="1800"/>
              <a:t>: Clients need assistance with tax and entity planning for their businesses, whether this is portfolio investment into the U.S. or in an active business enterprise</a:t>
            </a:r>
            <a:endParaRPr lang="en-US" sz="1800" u="sng"/>
          </a:p>
        </p:txBody>
      </p:sp>
      <p:sp>
        <p:nvSpPr>
          <p:cNvPr id="4" name="Slide Number Placeholder 3"/>
          <p:cNvSpPr>
            <a:spLocks noGrp="1"/>
          </p:cNvSpPr>
          <p:nvPr>
            <p:ph type="sldNum" sz="quarter" idx="12"/>
          </p:nvPr>
        </p:nvSpPr>
        <p:spPr>
          <a:xfrm>
            <a:off x="8458200" y="6378575"/>
            <a:ext cx="685800" cy="307975"/>
          </a:xfrm>
        </p:spPr>
        <p:txBody>
          <a:bodyPr/>
          <a:lstStyle/>
          <a:p>
            <a:fld id="{696F6F2E-2385-44B4-A779-A178EAEAACA4}" type="slidenum">
              <a:rPr lang="en-US" smtClean="0"/>
              <a:t>3</a:t>
            </a:fld>
            <a:endParaRPr lang="en-US"/>
          </a:p>
        </p:txBody>
      </p:sp>
    </p:spTree>
    <p:extLst>
      <p:ext uri="{BB962C8B-B14F-4D97-AF65-F5344CB8AC3E}">
        <p14:creationId xmlns:p14="http://schemas.microsoft.com/office/powerpoint/2010/main" val="54611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chor="ctr"/>
          <a:lstStyle/>
          <a:p>
            <a:r>
              <a:rPr lang="en-US"/>
              <a:t>Domicile Test for Transfer Tax Purposes</a:t>
            </a:r>
          </a:p>
        </p:txBody>
      </p:sp>
      <p:sp>
        <p:nvSpPr>
          <p:cNvPr id="4" name="Content Placeholder 3"/>
          <p:cNvSpPr>
            <a:spLocks noGrp="1"/>
          </p:cNvSpPr>
          <p:nvPr>
            <p:ph idx="1"/>
          </p:nvPr>
        </p:nvSpPr>
        <p:spPr/>
        <p:txBody>
          <a:bodyPr>
            <a:normAutofit/>
          </a:bodyPr>
          <a:lstStyle/>
          <a:p>
            <a:r>
              <a:rPr lang="en-US" sz="2000"/>
              <a:t>“Domicile” is analogous to the term "resident" but is used in the context of transfer taxes (gift, estate and GST) </a:t>
            </a:r>
          </a:p>
          <a:p>
            <a:pPr lvl="1"/>
            <a:r>
              <a:rPr lang="en-US" sz="1800"/>
              <a:t>There is no bright-line test for making this determination </a:t>
            </a:r>
          </a:p>
          <a:p>
            <a:r>
              <a:rPr lang="en-US" sz="2000"/>
              <a:t>“Domicile” is defined as living within a country with no definite present intent of leaving</a:t>
            </a:r>
          </a:p>
          <a:p>
            <a:pPr lvl="1"/>
            <a:r>
              <a:rPr lang="en-US" sz="1800"/>
              <a:t>Once an individual establishes domicile, he or she remains a domiciliary until a new domicile is established</a:t>
            </a:r>
          </a:p>
        </p:txBody>
      </p:sp>
      <p:sp>
        <p:nvSpPr>
          <p:cNvPr id="2" name="Slide Number Placeholder 1"/>
          <p:cNvSpPr>
            <a:spLocks noGrp="1"/>
          </p:cNvSpPr>
          <p:nvPr>
            <p:ph type="sldNum" sz="quarter" idx="12"/>
          </p:nvPr>
        </p:nvSpPr>
        <p:spPr>
          <a:xfrm>
            <a:off x="8458200" y="6378575"/>
            <a:ext cx="685800" cy="307975"/>
          </a:xfrm>
        </p:spPr>
        <p:txBody>
          <a:bodyPr/>
          <a:lstStyle/>
          <a:p>
            <a:fld id="{696F6F2E-2385-44B4-A779-A178EAEAACA4}" type="slidenum">
              <a:rPr lang="en-US" smtClean="0"/>
              <a:t>4</a:t>
            </a:fld>
            <a:endParaRPr lang="en-US"/>
          </a:p>
        </p:txBody>
      </p:sp>
    </p:spTree>
    <p:extLst>
      <p:ext uri="{BB962C8B-B14F-4D97-AF65-F5344CB8AC3E}">
        <p14:creationId xmlns:p14="http://schemas.microsoft.com/office/powerpoint/2010/main" val="100455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eaLnBrk="1" hangingPunct="1">
              <a:defRPr/>
            </a:pPr>
            <a:r>
              <a:rPr lang="en-US"/>
              <a:t>Concept of Domicile and Factors Considered</a:t>
            </a:r>
          </a:p>
        </p:txBody>
      </p:sp>
      <p:graphicFrame>
        <p:nvGraphicFramePr>
          <p:cNvPr id="6" name="Content Placeholder 4"/>
          <p:cNvGraphicFramePr/>
          <p:nvPr/>
        </p:nvGraphicFramePr>
        <p:xfrm>
          <a:off x="439738" y="2027238"/>
          <a:ext cx="8315326" cy="4441825"/>
        </p:xfrm>
        <a:graphic>
          <a:graphicData uri="http://schemas.openxmlformats.org/drawingml/2006/table">
            <a:tbl>
              <a:tblPr firstRow="1" bandRow="1"/>
              <a:tblGrid>
                <a:gridCol w="4157663">
                  <a:extLst>
                    <a:ext uri="{9D8B030D-6E8A-4147-A177-3AD203B41FA5}">
                      <a16:colId xmlns:a16="http://schemas.microsoft.com/office/drawing/2014/main" val="20000"/>
                    </a:ext>
                  </a:extLst>
                </a:gridCol>
                <a:gridCol w="4157663">
                  <a:extLst>
                    <a:ext uri="{9D8B030D-6E8A-4147-A177-3AD203B41FA5}">
                      <a16:colId xmlns:a16="http://schemas.microsoft.com/office/drawing/2014/main" val="20001"/>
                    </a:ext>
                  </a:extLst>
                </a:gridCol>
              </a:tblGrid>
              <a:tr h="4441825">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en-US" sz="1700" b="0" u="sng">
                          <a:solidFill>
                            <a:schemeClr val="tx1"/>
                          </a:solidFill>
                        </a:rPr>
                        <a:t>Concept of “Domicile”</a:t>
                      </a:r>
                    </a:p>
                    <a:p>
                      <a:endParaRPr lang="en-US" sz="1700" b="0">
                        <a:solidFill>
                          <a:schemeClr val="tx1"/>
                        </a:solidFill>
                      </a:endParaRPr>
                    </a:p>
                    <a:p>
                      <a:pPr marL="285750" indent="-285750">
                        <a:buFont typeface="Arial" panose="020B0604020202020204" pitchFamily="34" charset="0"/>
                        <a:buChar char="•"/>
                      </a:pPr>
                      <a:r>
                        <a:rPr lang="en-US" sz="1700" b="0">
                          <a:solidFill>
                            <a:schemeClr val="tx1"/>
                          </a:solidFill>
                        </a:rPr>
                        <a:t>In general, an individual is considered domiciled in the U.S. (and, therefore, a U.S. resident for estate, gift and GST tax purposes) if he or she lives here, for even a brief period of time, with </a:t>
                      </a:r>
                      <a:r>
                        <a:rPr lang="en-US" sz="1700" b="1" i="1">
                          <a:solidFill>
                            <a:schemeClr val="tx1"/>
                          </a:solidFill>
                        </a:rPr>
                        <a:t>no definite present intention of leaving the United States.</a:t>
                      </a:r>
                    </a:p>
                    <a:p>
                      <a:pPr marL="285750" indent="-285750">
                        <a:buFont typeface="Arial" panose="020B0604020202020204" pitchFamily="34" charset="0"/>
                        <a:buChar char="•"/>
                      </a:pPr>
                      <a:r>
                        <a:rPr lang="en-US" sz="1700" b="0" i="0">
                          <a:solidFill>
                            <a:schemeClr val="tx1"/>
                          </a:solidFill>
                        </a:rPr>
                        <a:t>A person is domiciled if there is both physical presence and an intent to stay permanently. </a:t>
                      </a:r>
                    </a:p>
                    <a:p>
                      <a:pPr marL="285750" indent="-285750">
                        <a:buFont typeface="Arial" panose="020B0604020202020204" pitchFamily="34" charset="0"/>
                        <a:buChar char="•"/>
                      </a:pPr>
                      <a:r>
                        <a:rPr lang="en-US" sz="1700" b="0" i="0">
                          <a:solidFill>
                            <a:schemeClr val="tx1"/>
                          </a:solidFill>
                        </a:rPr>
                        <a:t>Domicile continues until a new domicile is established.</a:t>
                      </a:r>
                    </a:p>
                    <a:p>
                      <a:pPr marL="285750" indent="-285750">
                        <a:buFont typeface="Arial" panose="020B0604020202020204" pitchFamily="34" charset="0"/>
                        <a:buChar char="•"/>
                      </a:pPr>
                      <a:endParaRPr lang="en-US" sz="1700" b="1" i="1">
                        <a:solidFill>
                          <a:schemeClr val="tx1"/>
                        </a:solidFill>
                      </a:endParaRPr>
                    </a:p>
                    <a:p>
                      <a:endParaRPr lang="en-US" sz="1700"/>
                    </a:p>
                  </a:txBody>
                  <a:tcPr marL="91434" marR="91434" marT="45706" marB="45706">
                    <a:lnL w="12700" cap="flat" cmpd="sng" algn="ctr">
                      <a:solidFill>
                        <a:srgbClr val="3B3B3B"/>
                      </a:solidFill>
                      <a:prstDash val="solid"/>
                      <a:round/>
                      <a:headEnd type="none" w="med" len="med"/>
                      <a:tailEnd type="none" w="med" len="med"/>
                    </a:lnL>
                    <a:lnR w="12700" cap="flat" cmpd="sng" algn="ctr">
                      <a:solidFill>
                        <a:srgbClr val="3B3B3B"/>
                      </a:solidFill>
                      <a:prstDash val="solid"/>
                      <a:round/>
                      <a:headEnd type="none" w="med" len="med"/>
                      <a:tailEnd type="none" w="med" len="med"/>
                    </a:lnR>
                    <a:lnT w="12700" cap="flat" cmpd="sng" algn="ctr">
                      <a:solidFill>
                        <a:srgbClr val="3B3B3B"/>
                      </a:solidFill>
                      <a:prstDash val="solid"/>
                      <a:round/>
                      <a:headEnd type="none" w="med" len="med"/>
                      <a:tailEnd type="none" w="med" len="med"/>
                    </a:lnT>
                    <a:lnB w="12700" cap="flat" cmpd="sng" algn="ctr">
                      <a:solidFill>
                        <a:srgbClr val="3B3B3B"/>
                      </a:solidFill>
                      <a:prstDash val="solid"/>
                      <a:round/>
                      <a:headEnd type="none" w="med" len="med"/>
                      <a:tailEnd type="none" w="med" len="med"/>
                    </a:lnB>
                    <a:lnTlToBr w="12700" cmpd="sng">
                      <a:noFill/>
                      <a:prstDash val="solid"/>
                    </a:lnTlToBr>
                    <a:lnBlToTr w="12700" cmpd="sng">
                      <a:noFill/>
                      <a:prstDash val="solid"/>
                    </a:lnBlToTr>
                    <a:solidFill>
                      <a:srgbClr val="E3E7EA"/>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en-US" sz="1700" b="0" u="sng">
                          <a:solidFill>
                            <a:schemeClr val="tx1"/>
                          </a:solidFill>
                        </a:rPr>
                        <a:t>List of Facts &amp; Circumstances Evidencing “Intent”</a:t>
                      </a:r>
                      <a:r>
                        <a:rPr lang="en-US" sz="1700" b="0" u="none">
                          <a:solidFill>
                            <a:schemeClr val="tx1"/>
                          </a:solidFill>
                        </a:rPr>
                        <a:t>:</a:t>
                      </a:r>
                    </a:p>
                    <a:p>
                      <a:endParaRPr lang="en-US" sz="1700" b="0">
                        <a:solidFill>
                          <a:schemeClr val="tx1"/>
                        </a:solidFill>
                      </a:endParaRPr>
                    </a:p>
                    <a:p>
                      <a:pPr marL="285750" indent="-285750">
                        <a:buFont typeface="Arial" panose="020B0604020202020204" pitchFamily="34" charset="0"/>
                        <a:buChar char="•"/>
                      </a:pPr>
                      <a:r>
                        <a:rPr lang="en-US" sz="1700" b="0">
                          <a:solidFill>
                            <a:schemeClr val="tx1"/>
                          </a:solidFill>
                        </a:rPr>
                        <a:t>Place of residence/business</a:t>
                      </a:r>
                    </a:p>
                    <a:p>
                      <a:pPr marL="285750" indent="-285750">
                        <a:buFont typeface="Arial" panose="020B0604020202020204" pitchFamily="34" charset="0"/>
                        <a:buChar char="•"/>
                      </a:pPr>
                      <a:r>
                        <a:rPr lang="en-US" sz="1700" b="0">
                          <a:solidFill>
                            <a:schemeClr val="tx1"/>
                          </a:solidFill>
                        </a:rPr>
                        <a:t>Length of time at residence</a:t>
                      </a:r>
                    </a:p>
                    <a:p>
                      <a:pPr marL="285750" indent="-285750">
                        <a:buFont typeface="Arial" panose="020B0604020202020204" pitchFamily="34" charset="0"/>
                        <a:buChar char="•"/>
                      </a:pPr>
                      <a:r>
                        <a:rPr lang="en-US" sz="1700" b="0">
                          <a:solidFill>
                            <a:schemeClr val="tx1"/>
                          </a:solidFill>
                        </a:rPr>
                        <a:t>Location and extent of social and community contacts (e.g., club memberships / personal contacts)</a:t>
                      </a:r>
                    </a:p>
                    <a:p>
                      <a:pPr marL="285750" indent="-285750">
                        <a:buFont typeface="Arial" panose="020B0604020202020204" pitchFamily="34" charset="0"/>
                        <a:buChar char="•"/>
                      </a:pPr>
                      <a:r>
                        <a:rPr lang="en-US" sz="1700" b="0">
                          <a:solidFill>
                            <a:schemeClr val="tx1"/>
                          </a:solidFill>
                        </a:rPr>
                        <a:t>Declarations of intent</a:t>
                      </a:r>
                    </a:p>
                    <a:p>
                      <a:pPr marL="285750" indent="-285750">
                        <a:buFont typeface="Arial" panose="020B0604020202020204" pitchFamily="34" charset="0"/>
                        <a:buChar char="•"/>
                      </a:pPr>
                      <a:r>
                        <a:rPr lang="en-US" sz="1700" b="0">
                          <a:solidFill>
                            <a:schemeClr val="tx1"/>
                          </a:solidFill>
                        </a:rPr>
                        <a:t>Existence of a green card or visa</a:t>
                      </a:r>
                    </a:p>
                    <a:p>
                      <a:pPr marL="285750" indent="-285750">
                        <a:buFont typeface="Arial" panose="020B0604020202020204" pitchFamily="34" charset="0"/>
                        <a:buChar char="•"/>
                      </a:pPr>
                      <a:r>
                        <a:rPr lang="en-US" sz="1700" b="0">
                          <a:solidFill>
                            <a:schemeClr val="tx1"/>
                          </a:solidFill>
                        </a:rPr>
                        <a:t>Business contacts and bank accounts</a:t>
                      </a:r>
                    </a:p>
                    <a:p>
                      <a:pPr marL="285750" indent="-285750">
                        <a:buFont typeface="Arial" panose="020B0604020202020204" pitchFamily="34" charset="0"/>
                        <a:buChar char="•"/>
                      </a:pPr>
                      <a:r>
                        <a:rPr lang="en-US" sz="1700" b="0">
                          <a:solidFill>
                            <a:schemeClr val="tx1"/>
                          </a:solidFill>
                        </a:rPr>
                        <a:t>Motives for changing residence</a:t>
                      </a:r>
                    </a:p>
                    <a:p>
                      <a:pPr marL="285750" indent="-285750">
                        <a:buFont typeface="Arial" panose="020B0604020202020204" pitchFamily="34" charset="0"/>
                        <a:buChar char="•"/>
                      </a:pPr>
                      <a:r>
                        <a:rPr lang="en-US" sz="1700" b="0">
                          <a:solidFill>
                            <a:schemeClr val="tx1"/>
                          </a:solidFill>
                        </a:rPr>
                        <a:t>Renting versus owning a home</a:t>
                      </a:r>
                    </a:p>
                    <a:p>
                      <a:pPr marL="285750" indent="-285750">
                        <a:buFont typeface="Arial" panose="020B0604020202020204" pitchFamily="34" charset="0"/>
                        <a:buChar char="•"/>
                      </a:pPr>
                      <a:r>
                        <a:rPr lang="en-US" sz="1700" b="0">
                          <a:solidFill>
                            <a:schemeClr val="tx1"/>
                          </a:solidFill>
                        </a:rPr>
                        <a:t>Income tax residency</a:t>
                      </a:r>
                    </a:p>
                    <a:p>
                      <a:pPr marL="285750" indent="-285750">
                        <a:buFont typeface="Arial" panose="020B0604020202020204" pitchFamily="34" charset="0"/>
                        <a:buChar char="•"/>
                      </a:pPr>
                      <a:r>
                        <a:rPr lang="en-US" sz="1700" b="0">
                          <a:solidFill>
                            <a:schemeClr val="tx1"/>
                          </a:solidFill>
                        </a:rPr>
                        <a:t>Size of homes/drivers license </a:t>
                      </a:r>
                    </a:p>
                    <a:p>
                      <a:pPr marL="285750" indent="-285750">
                        <a:buFont typeface="Arial" panose="020B0604020202020204" pitchFamily="34" charset="0"/>
                        <a:buChar char="•"/>
                      </a:pPr>
                      <a:r>
                        <a:rPr lang="en-US" sz="1700" b="0">
                          <a:solidFill>
                            <a:schemeClr val="tx1"/>
                          </a:solidFill>
                        </a:rPr>
                        <a:t>Where registered to vote </a:t>
                      </a:r>
                    </a:p>
                  </a:txBody>
                  <a:tcPr marL="91434" marR="91434" marT="45706" marB="45706">
                    <a:lnL w="12700" cap="flat" cmpd="sng" algn="ctr">
                      <a:solidFill>
                        <a:srgbClr val="3B3B3B"/>
                      </a:solidFill>
                      <a:prstDash val="solid"/>
                      <a:round/>
                      <a:headEnd type="none" w="med" len="med"/>
                      <a:tailEnd type="none" w="med" len="med"/>
                    </a:lnL>
                    <a:lnR w="12700" cap="flat" cmpd="sng" algn="ctr">
                      <a:solidFill>
                        <a:srgbClr val="3B3B3B"/>
                      </a:solidFill>
                      <a:prstDash val="solid"/>
                      <a:round/>
                      <a:headEnd type="none" w="med" len="med"/>
                      <a:tailEnd type="none" w="med" len="med"/>
                    </a:lnR>
                    <a:lnT w="12700" cap="flat" cmpd="sng" algn="ctr">
                      <a:solidFill>
                        <a:srgbClr val="3B3B3B"/>
                      </a:solidFill>
                      <a:prstDash val="solid"/>
                      <a:round/>
                      <a:headEnd type="none" w="med" len="med"/>
                      <a:tailEnd type="none" w="med" len="med"/>
                    </a:lnT>
                    <a:lnB w="12700" cap="flat" cmpd="sng" algn="ctr">
                      <a:solidFill>
                        <a:srgbClr val="3B3B3B"/>
                      </a:solidFill>
                      <a:prstDash val="solid"/>
                      <a:round/>
                      <a:headEnd type="none" w="med" len="med"/>
                      <a:tailEnd type="none" w="med" len="med"/>
                    </a:lnB>
                    <a:lnTlToBr w="12700" cmpd="sng">
                      <a:noFill/>
                      <a:prstDash val="solid"/>
                    </a:lnTlToBr>
                    <a:lnBlToTr w="12700" cmpd="sng">
                      <a:noFill/>
                      <a:prstDash val="solid"/>
                    </a:lnBlToTr>
                    <a:solidFill>
                      <a:srgbClr val="E3E7EA"/>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27131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Residence versus Domicile – Difference and Why It Matters</a:t>
            </a:r>
          </a:p>
        </p:txBody>
      </p:sp>
      <p:sp>
        <p:nvSpPr>
          <p:cNvPr id="3" name="Content Placeholder 2"/>
          <p:cNvSpPr>
            <a:spLocks noGrp="1"/>
          </p:cNvSpPr>
          <p:nvPr>
            <p:ph idx="1"/>
          </p:nvPr>
        </p:nvSpPr>
        <p:spPr>
          <a:xfrm>
            <a:off x="796694" y="2747780"/>
            <a:ext cx="7989752" cy="3630795"/>
          </a:xfrm>
        </p:spPr>
        <p:txBody>
          <a:bodyPr anchor="ctr">
            <a:noAutofit/>
          </a:bodyPr>
          <a:lstStyle/>
          <a:p>
            <a:r>
              <a:rPr lang="en-US" sz="1600"/>
              <a:t>Residence and Domicile Tests – Practical Importance</a:t>
            </a:r>
          </a:p>
          <a:p>
            <a:pPr lvl="1"/>
            <a:r>
              <a:rPr lang="en-US"/>
              <a:t>U.S. citizens and </a:t>
            </a:r>
            <a:r>
              <a:rPr lang="en-US" u="sng"/>
              <a:t>residents</a:t>
            </a:r>
            <a:r>
              <a:rPr lang="en-US"/>
              <a:t> (green card test, substantial presence test, or first year election test) are subject to U.S. </a:t>
            </a:r>
            <a:r>
              <a:rPr lang="en-US" b="1" i="1" u="sng"/>
              <a:t>income</a:t>
            </a:r>
            <a:r>
              <a:rPr lang="en-US"/>
              <a:t> taxation on their worldwide income</a:t>
            </a:r>
          </a:p>
          <a:p>
            <a:pPr lvl="1"/>
            <a:r>
              <a:rPr lang="en-US"/>
              <a:t>U.S. citizens and </a:t>
            </a:r>
            <a:r>
              <a:rPr lang="en-US" u="sng"/>
              <a:t>domiciliaries</a:t>
            </a:r>
            <a:r>
              <a:rPr lang="en-US"/>
              <a:t> are subject to U.S. gift, estate and GST tax (“</a:t>
            </a:r>
            <a:r>
              <a:rPr lang="en-US" b="1" i="1" u="sng"/>
              <a:t>transfer tax</a:t>
            </a:r>
            <a:r>
              <a:rPr lang="en-US"/>
              <a:t>”)  on their worldwide assets</a:t>
            </a:r>
          </a:p>
          <a:p>
            <a:r>
              <a:rPr lang="en-US" sz="1600"/>
              <a:t>Non-U.S. residents are subject to U.S. </a:t>
            </a:r>
            <a:r>
              <a:rPr lang="en-US" sz="1600" b="1" i="1" u="sng"/>
              <a:t>income</a:t>
            </a:r>
            <a:r>
              <a:rPr lang="en-US" sz="1600"/>
              <a:t> taxation only on their U.S. source income: </a:t>
            </a:r>
          </a:p>
          <a:p>
            <a:pPr lvl="1"/>
            <a:r>
              <a:rPr lang="en-US"/>
              <a:t>Net basis tax on income effectively connected to a U.S. trade or business (top rate 37%)</a:t>
            </a:r>
          </a:p>
          <a:p>
            <a:pPr lvl="1"/>
            <a:r>
              <a:rPr lang="en-US"/>
              <a:t>Gross basis tax of 30% on “fixed, determinable, annual, or periodical” (“FDAP”) income (dividends, interest, rents, royalties) with certain exceptions – e.g., portfolio interest, interest on bank deposits</a:t>
            </a:r>
          </a:p>
          <a:p>
            <a:r>
              <a:rPr lang="en-US" sz="1600"/>
              <a:t>Non-U.S. citizens and non-domiciliaries are subject to U.S. </a:t>
            </a:r>
            <a:r>
              <a:rPr lang="en-US" sz="1600" b="1" i="1"/>
              <a:t>transfer tax </a:t>
            </a:r>
            <a:r>
              <a:rPr lang="en-US" sz="1600"/>
              <a:t>only on U.S. situs assets</a:t>
            </a:r>
          </a:p>
          <a:p>
            <a:pPr lvl="1"/>
            <a:r>
              <a:rPr lang="en-US"/>
              <a:t>The definition of a U.S. situs asset differs for estate and gift tax purposes </a:t>
            </a:r>
          </a:p>
          <a:p>
            <a:endParaRPr lang="en-US" sz="1600"/>
          </a:p>
        </p:txBody>
      </p:sp>
      <p:sp>
        <p:nvSpPr>
          <p:cNvPr id="4" name="Slide Number Placeholder 3"/>
          <p:cNvSpPr>
            <a:spLocks noGrp="1"/>
          </p:cNvSpPr>
          <p:nvPr>
            <p:ph type="sldNum" sz="quarter" idx="12"/>
          </p:nvPr>
        </p:nvSpPr>
        <p:spPr>
          <a:xfrm>
            <a:off x="8458200" y="6378575"/>
            <a:ext cx="685800" cy="307975"/>
          </a:xfrm>
        </p:spPr>
        <p:txBody>
          <a:bodyPr anchor="ctr"/>
          <a:lstStyle/>
          <a:p>
            <a:fld id="{696F6F2E-2385-44B4-A779-A178EAEAACA4}" type="slidenum">
              <a:rPr lang="en-US" smtClean="0"/>
              <a:t>6</a:t>
            </a:fld>
            <a:endParaRPr lang="en-US"/>
          </a:p>
        </p:txBody>
      </p:sp>
    </p:spTree>
    <p:extLst>
      <p:ext uri="{BB962C8B-B14F-4D97-AF65-F5344CB8AC3E}">
        <p14:creationId xmlns:p14="http://schemas.microsoft.com/office/powerpoint/2010/main" val="3100204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a:t>Impact of Applicable Tax Treaties</a:t>
            </a:r>
          </a:p>
        </p:txBody>
      </p:sp>
      <p:sp>
        <p:nvSpPr>
          <p:cNvPr id="3" name="Content Placeholder 2"/>
          <p:cNvSpPr>
            <a:spLocks noGrp="1"/>
          </p:cNvSpPr>
          <p:nvPr>
            <p:ph idx="1"/>
          </p:nvPr>
        </p:nvSpPr>
        <p:spPr>
          <a:xfrm>
            <a:off x="446628" y="1998539"/>
            <a:ext cx="8258880" cy="4525963"/>
          </a:xfrm>
        </p:spPr>
        <p:txBody>
          <a:bodyPr>
            <a:normAutofit/>
          </a:bodyPr>
          <a:lstStyle/>
          <a:p>
            <a:r>
              <a:rPr lang="en-US" sz="2000">
                <a:latin typeface="+mj-lt"/>
                <a:cs typeface="Times New Roman" panose="02020603050405020304" pitchFamily="18" charset="0"/>
              </a:rPr>
              <a:t>A tie-breaker provision determines which country is the residence country with primary taxing authority </a:t>
            </a:r>
          </a:p>
          <a:p>
            <a:pPr lvl="1"/>
            <a:r>
              <a:rPr lang="en-US" sz="1800">
                <a:latin typeface="+mj-lt"/>
                <a:cs typeface="Times New Roman" panose="02020603050405020304" pitchFamily="18" charset="0"/>
              </a:rPr>
              <a:t>The non-residence country typically retains residual taxing authority</a:t>
            </a:r>
          </a:p>
          <a:p>
            <a:r>
              <a:rPr lang="en-US" sz="2000">
                <a:latin typeface="+mj-lt"/>
                <a:cs typeface="Times New Roman" panose="02020603050405020304" pitchFamily="18" charset="0"/>
              </a:rPr>
              <a:t>Treaties also may alter the sourcing of certain types of income and the applicable withholding tax rates</a:t>
            </a:r>
          </a:p>
          <a:p>
            <a:r>
              <a:rPr lang="en-US" sz="2000">
                <a:latin typeface="+mj-lt"/>
                <a:cs typeface="Times New Roman" panose="02020603050405020304" pitchFamily="18" charset="0"/>
              </a:rPr>
              <a:t>More than 50 Income Tax Treaties </a:t>
            </a:r>
            <a:r>
              <a:rPr lang="en-US" sz="1600">
                <a:latin typeface="+mj-lt"/>
                <a:cs typeface="Times New Roman" panose="02020603050405020304" pitchFamily="18" charset="0"/>
                <a:hlinkClick r:id="rId2"/>
              </a:rPr>
              <a:t>https://www.irs.gov/pub/irs-utl/Tax_Treaty_Table_3.pdf</a:t>
            </a:r>
            <a:endParaRPr lang="en-US" sz="1600">
              <a:latin typeface="+mj-lt"/>
              <a:cs typeface="Times New Roman" panose="02020603050405020304" pitchFamily="18" charset="0"/>
            </a:endParaRPr>
          </a:p>
          <a:p>
            <a:r>
              <a:rPr lang="en-US" sz="1600">
                <a:latin typeface="+mj-lt"/>
                <a:cs typeface="Times New Roman" panose="02020603050405020304" pitchFamily="18" charset="0"/>
              </a:rPr>
              <a:t>Only 15  </a:t>
            </a:r>
            <a:r>
              <a:rPr lang="en-US" sz="2000">
                <a:latin typeface="+mj-lt"/>
                <a:cs typeface="Times New Roman" panose="02020603050405020304" pitchFamily="18" charset="0"/>
              </a:rPr>
              <a:t>Gift &amp; Estate Tax Treaties:</a:t>
            </a:r>
          </a:p>
          <a:p>
            <a:pPr lvl="1"/>
            <a:r>
              <a:rPr lang="en-US" sz="1800">
                <a:latin typeface="+mj-lt"/>
                <a:cs typeface="Times New Roman" panose="02020603050405020304" pitchFamily="18" charset="0"/>
              </a:rPr>
              <a:t>Australia, Austria, Canada, Denmark, Finland, France, Germany, Greece, Ireland, Italy, Japan, Netherlands, South Africa, Switzerland, and the United Kingdom</a:t>
            </a:r>
          </a:p>
          <a:p>
            <a:endParaRPr lang="en-US" sz="1600">
              <a:latin typeface="+mj-lt"/>
            </a:endParaRPr>
          </a:p>
        </p:txBody>
      </p:sp>
      <p:sp>
        <p:nvSpPr>
          <p:cNvPr id="4" name="Slide Number Placeholder 3"/>
          <p:cNvSpPr>
            <a:spLocks noGrp="1"/>
          </p:cNvSpPr>
          <p:nvPr>
            <p:ph type="sldNum" sz="quarter" idx="12"/>
          </p:nvPr>
        </p:nvSpPr>
        <p:spPr>
          <a:xfrm>
            <a:off x="0" y="6378575"/>
            <a:ext cx="5638800" cy="250825"/>
          </a:xfrm>
        </p:spPr>
        <p:txBody>
          <a:bodyPr/>
          <a:lstStyle/>
          <a:p>
            <a:pPr algn="r"/>
            <a:fld id="{F79ABDD4-EA1D-F74D-89B6-F23A664C8D9E}" type="slidenum">
              <a:rPr lang="en-US" smtClean="0"/>
              <a:t>7</a:t>
            </a:fld>
            <a:endParaRPr lang="en-US"/>
          </a:p>
        </p:txBody>
      </p:sp>
    </p:spTree>
    <p:extLst>
      <p:ext uri="{BB962C8B-B14F-4D97-AF65-F5344CB8AC3E}">
        <p14:creationId xmlns:p14="http://schemas.microsoft.com/office/powerpoint/2010/main" val="282721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76270"/>
            <a:ext cx="6889072" cy="1143000"/>
          </a:xfrm>
        </p:spPr>
        <p:txBody>
          <a:bodyPr>
            <a:noAutofit/>
          </a:bodyPr>
          <a:lstStyle/>
          <a:p>
            <a:r>
              <a:rPr lang="en-US" sz="2000"/>
              <a:t>Remember that Definitions of “Residency” for Non-U.S. Citizens Are Different for U.S. </a:t>
            </a:r>
            <a:r>
              <a:rPr lang="en-US" sz="2000" i="1" u="sng"/>
              <a:t>Income</a:t>
            </a:r>
            <a:r>
              <a:rPr lang="en-US" sz="2000"/>
              <a:t> Tax and </a:t>
            </a:r>
            <a:r>
              <a:rPr lang="en-US" sz="2000" i="1" u="sng"/>
              <a:t>Transfer</a:t>
            </a:r>
            <a:r>
              <a:rPr lang="en-US" sz="2000"/>
              <a:t> Tax Purposes</a:t>
            </a:r>
          </a:p>
        </p:txBody>
      </p:sp>
      <p:sp>
        <p:nvSpPr>
          <p:cNvPr id="4" name="Text Placeholder 3"/>
          <p:cNvSpPr>
            <a:spLocks noGrp="1"/>
          </p:cNvSpPr>
          <p:nvPr>
            <p:ph type="body" idx="1"/>
          </p:nvPr>
        </p:nvSpPr>
        <p:spPr/>
        <p:txBody>
          <a:bodyPr/>
          <a:lstStyle/>
          <a:p>
            <a:r>
              <a:rPr lang="en-US"/>
              <a:t>Estate, Gift &amp; GST Tax</a:t>
            </a:r>
          </a:p>
        </p:txBody>
      </p:sp>
      <p:sp>
        <p:nvSpPr>
          <p:cNvPr id="5" name="Content Placeholder 4"/>
          <p:cNvSpPr>
            <a:spLocks noGrp="1"/>
          </p:cNvSpPr>
          <p:nvPr>
            <p:ph sz="half" idx="2"/>
          </p:nvPr>
        </p:nvSpPr>
        <p:spPr/>
        <p:txBody>
          <a:bodyPr/>
          <a:lstStyle/>
          <a:p>
            <a:r>
              <a:rPr lang="en-US"/>
              <a:t>Based on Domicile </a:t>
            </a:r>
          </a:p>
        </p:txBody>
      </p:sp>
      <p:sp>
        <p:nvSpPr>
          <p:cNvPr id="6" name="Text Placeholder 5"/>
          <p:cNvSpPr>
            <a:spLocks noGrp="1"/>
          </p:cNvSpPr>
          <p:nvPr>
            <p:ph type="body" sz="quarter" idx="3"/>
          </p:nvPr>
        </p:nvSpPr>
        <p:spPr/>
        <p:txBody>
          <a:bodyPr/>
          <a:lstStyle/>
          <a:p>
            <a:r>
              <a:rPr lang="en-US"/>
              <a:t>Income Tax</a:t>
            </a:r>
          </a:p>
        </p:txBody>
      </p:sp>
      <p:sp>
        <p:nvSpPr>
          <p:cNvPr id="7" name="Content Placeholder 6"/>
          <p:cNvSpPr>
            <a:spLocks noGrp="1"/>
          </p:cNvSpPr>
          <p:nvPr>
            <p:ph sz="quarter" idx="4"/>
          </p:nvPr>
        </p:nvSpPr>
        <p:spPr/>
        <p:txBody>
          <a:bodyPr/>
          <a:lstStyle/>
          <a:p>
            <a:r>
              <a:rPr lang="en-US"/>
              <a:t>Green Card Test</a:t>
            </a:r>
          </a:p>
          <a:p>
            <a:r>
              <a:rPr lang="en-US"/>
              <a:t>Substantial Presence Test</a:t>
            </a:r>
          </a:p>
          <a:p>
            <a:pPr lvl="1"/>
            <a:r>
              <a:rPr lang="en-US"/>
              <a:t>Certain Exceptions May Apply</a:t>
            </a:r>
          </a:p>
          <a:p>
            <a:r>
              <a:rPr lang="en-US"/>
              <a:t>Election </a:t>
            </a:r>
          </a:p>
        </p:txBody>
      </p:sp>
      <p:sp>
        <p:nvSpPr>
          <p:cNvPr id="3" name="Slide Number Placeholder 2"/>
          <p:cNvSpPr>
            <a:spLocks noGrp="1"/>
          </p:cNvSpPr>
          <p:nvPr>
            <p:ph type="sldNum" sz="quarter" idx="12"/>
          </p:nvPr>
        </p:nvSpPr>
        <p:spPr>
          <a:xfrm>
            <a:off x="0" y="6378575"/>
            <a:ext cx="5638800" cy="250825"/>
          </a:xfrm>
        </p:spPr>
        <p:txBody>
          <a:bodyPr/>
          <a:lstStyle/>
          <a:p>
            <a:pPr algn="r"/>
            <a:fld id="{F79ABDD4-EA1D-F74D-89B6-F23A664C8D9E}" type="slidenum">
              <a:rPr lang="en-US" smtClean="0"/>
              <a:t>8</a:t>
            </a:fld>
            <a:endParaRPr lang="en-US"/>
          </a:p>
        </p:txBody>
      </p:sp>
    </p:spTree>
    <p:extLst>
      <p:ext uri="{BB962C8B-B14F-4D97-AF65-F5344CB8AC3E}">
        <p14:creationId xmlns:p14="http://schemas.microsoft.com/office/powerpoint/2010/main" val="213859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chor="ctr"/>
          <a:lstStyle/>
          <a:p>
            <a:r>
              <a:rPr lang="en-US"/>
              <a:t>U.S. Estate Tax Fundamentals</a:t>
            </a:r>
          </a:p>
        </p:txBody>
      </p:sp>
      <p:sp>
        <p:nvSpPr>
          <p:cNvPr id="4" name="Text Placeholder 3"/>
          <p:cNvSpPr>
            <a:spLocks noGrp="1"/>
          </p:cNvSpPr>
          <p:nvPr>
            <p:ph type="body" idx="1"/>
          </p:nvPr>
        </p:nvSpPr>
        <p:spPr>
          <a:xfrm>
            <a:off x="819811" y="2228003"/>
            <a:ext cx="3593500" cy="450109"/>
          </a:xfrm>
        </p:spPr>
        <p:txBody>
          <a:bodyPr>
            <a:normAutofit fontScale="85000" lnSpcReduction="10000"/>
          </a:bodyPr>
          <a:lstStyle/>
          <a:p>
            <a:r>
              <a:rPr lang="en-US"/>
              <a:t>Noncitizen, Nondomiciliaries</a:t>
            </a:r>
          </a:p>
        </p:txBody>
      </p:sp>
      <p:sp>
        <p:nvSpPr>
          <p:cNvPr id="5" name="Content Placeholder 4"/>
          <p:cNvSpPr>
            <a:spLocks noGrp="1"/>
          </p:cNvSpPr>
          <p:nvPr>
            <p:ph sz="half" idx="2"/>
          </p:nvPr>
        </p:nvSpPr>
        <p:spPr>
          <a:xfrm>
            <a:off x="558553" y="2699368"/>
            <a:ext cx="3892858" cy="3951288"/>
          </a:xfrm>
        </p:spPr>
        <p:txBody>
          <a:bodyPr/>
          <a:lstStyle/>
          <a:p>
            <a:pPr algn="l"/>
            <a:r>
              <a:rPr lang="en-US"/>
              <a:t>Generally taxed only on U.S. situs assets</a:t>
            </a:r>
          </a:p>
          <a:p>
            <a:pPr algn="l"/>
            <a:r>
              <a:rPr lang="en-US"/>
              <a:t>Available unified credit exemption of $13,000 (equivalent of only $60,000) </a:t>
            </a:r>
            <a:r>
              <a:rPr lang="en-US" b="1" i="1" u="sng"/>
              <a:t>unless</a:t>
            </a:r>
            <a:r>
              <a:rPr lang="en-US"/>
              <a:t> increased by an applicable treaty</a:t>
            </a:r>
          </a:p>
        </p:txBody>
      </p:sp>
      <p:sp>
        <p:nvSpPr>
          <p:cNvPr id="6" name="Text Placeholder 5"/>
          <p:cNvSpPr>
            <a:spLocks noGrp="1"/>
          </p:cNvSpPr>
          <p:nvPr>
            <p:ph type="body" sz="quarter" idx="3"/>
          </p:nvPr>
        </p:nvSpPr>
        <p:spPr>
          <a:xfrm>
            <a:off x="4451411" y="2225072"/>
            <a:ext cx="3601635" cy="474296"/>
          </a:xfrm>
        </p:spPr>
        <p:txBody>
          <a:bodyPr>
            <a:normAutofit fontScale="92500"/>
          </a:bodyPr>
          <a:lstStyle/>
          <a:p>
            <a:r>
              <a:rPr lang="en-US"/>
              <a:t>U.S. Citizens &amp; Domiciliaries </a:t>
            </a:r>
          </a:p>
        </p:txBody>
      </p:sp>
      <p:sp>
        <p:nvSpPr>
          <p:cNvPr id="7" name="Content Placeholder 6"/>
          <p:cNvSpPr>
            <a:spLocks noGrp="1"/>
          </p:cNvSpPr>
          <p:nvPr>
            <p:ph sz="quarter" idx="4"/>
          </p:nvPr>
        </p:nvSpPr>
        <p:spPr>
          <a:xfrm>
            <a:off x="4415041" y="2678112"/>
            <a:ext cx="4041531" cy="3951288"/>
          </a:xfrm>
        </p:spPr>
        <p:txBody>
          <a:bodyPr/>
          <a:lstStyle/>
          <a:p>
            <a:pPr algn="l"/>
            <a:r>
              <a:rPr lang="en-US"/>
              <a:t>Generally taxed on worldwide estate</a:t>
            </a:r>
          </a:p>
          <a:p>
            <a:pPr algn="l"/>
            <a:r>
              <a:rPr lang="en-US"/>
              <a:t>Available applicable exclusion of $11,180,000 (for 2018 tax year)</a:t>
            </a:r>
          </a:p>
        </p:txBody>
      </p:sp>
      <p:sp>
        <p:nvSpPr>
          <p:cNvPr id="3" name="Slide Number Placeholder 2"/>
          <p:cNvSpPr>
            <a:spLocks noGrp="1"/>
          </p:cNvSpPr>
          <p:nvPr>
            <p:ph type="sldNum" sz="quarter" idx="12"/>
          </p:nvPr>
        </p:nvSpPr>
        <p:spPr>
          <a:xfrm>
            <a:off x="0" y="6378575"/>
            <a:ext cx="5638800" cy="250825"/>
          </a:xfrm>
        </p:spPr>
        <p:txBody>
          <a:bodyPr/>
          <a:lstStyle/>
          <a:p>
            <a:pPr algn="r"/>
            <a:fld id="{F79ABDD4-EA1D-F74D-89B6-F23A664C8D9E}" type="slidenum">
              <a:rPr lang="en-US" smtClean="0"/>
              <a:t>9</a:t>
            </a:fld>
            <a:endParaRPr lang="en-US"/>
          </a:p>
        </p:txBody>
      </p:sp>
    </p:spTree>
    <p:extLst>
      <p:ext uri="{BB962C8B-B14F-4D97-AF65-F5344CB8AC3E}">
        <p14:creationId xmlns:p14="http://schemas.microsoft.com/office/powerpoint/2010/main" val="527596749"/>
      </p:ext>
    </p:extLst>
  </p:cSld>
  <p:clrMapOvr>
    <a:masterClrMapping/>
  </p:clrMapOvr>
</p:sld>
</file>

<file path=ppt/theme/theme1.xml><?xml version="1.0" encoding="utf-8"?>
<a:theme xmlns:a="http://schemas.openxmlformats.org/drawingml/2006/main" name="[_US_McDermott">
  <a:themeElements>
    <a:clrScheme name="_US_MWE 1">
      <a:dk1>
        <a:srgbClr val="3B3B3B"/>
      </a:dk1>
      <a:lt1>
        <a:srgbClr val="FFFFFF"/>
      </a:lt1>
      <a:dk2>
        <a:srgbClr val="013C59"/>
      </a:dk2>
      <a:lt2>
        <a:srgbClr val="DDDDDD"/>
      </a:lt2>
      <a:accent1>
        <a:srgbClr val="E3E7EA"/>
      </a:accent1>
      <a:accent2>
        <a:srgbClr val="B50C00"/>
      </a:accent2>
      <a:accent3>
        <a:srgbClr val="FFFFFF"/>
      </a:accent3>
      <a:accent4>
        <a:srgbClr val="313131"/>
      </a:accent4>
      <a:accent5>
        <a:srgbClr val="EFF1F3"/>
      </a:accent5>
      <a:accent6>
        <a:srgbClr val="A40A00"/>
      </a:accent6>
      <a:hlink>
        <a:srgbClr val="013C59"/>
      </a:hlink>
      <a:folHlink>
        <a:srgbClr val="99B1BD"/>
      </a:folHlink>
    </a:clrScheme>
    <a:fontScheme name="_US_MW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_US_MWE 1">
        <a:dk1>
          <a:srgbClr val="3B3B3B"/>
        </a:dk1>
        <a:lt1>
          <a:srgbClr val="FFFFFF"/>
        </a:lt1>
        <a:dk2>
          <a:srgbClr val="013C59"/>
        </a:dk2>
        <a:lt2>
          <a:srgbClr val="DDDDDD"/>
        </a:lt2>
        <a:accent1>
          <a:srgbClr val="E3E7EA"/>
        </a:accent1>
        <a:accent2>
          <a:srgbClr val="B50C00"/>
        </a:accent2>
        <a:accent3>
          <a:srgbClr val="FFFFFF"/>
        </a:accent3>
        <a:accent4>
          <a:srgbClr val="313131"/>
        </a:accent4>
        <a:accent5>
          <a:srgbClr val="EFF1F3"/>
        </a:accent5>
        <a:accent6>
          <a:srgbClr val="A40A00"/>
        </a:accent6>
        <a:hlink>
          <a:srgbClr val="013C59"/>
        </a:hlink>
        <a:folHlink>
          <a:srgbClr val="99B1B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Uigh" typeface="Microsoft Uighur"/>
        <a:font script="Beng" typeface="Vrinda"/>
        <a:font script="Cyrl" typeface="Corbel"/>
        <a:font script="Mlym" typeface="Kartika"/>
        <a:font script="Yiii" typeface="Microsoft Yi Baiti"/>
        <a:font script="Cher" typeface="Plantagenet Cherokee"/>
        <a:font script="Orya" typeface="Kalinga"/>
        <a:font script="Geor" typeface="Sylfaen"/>
        <a:font script="Gujr" typeface="Shruti"/>
        <a:font script="Viet" typeface="Tahoma"/>
        <a:font script="Arab" typeface="Majalla UI"/>
        <a:font script="Hant" typeface="微軟正黑體"/>
        <a:font script="Telu" typeface="Gautami"/>
        <a:font script="Ethi" typeface="Nyala"/>
        <a:font script="Thai" typeface="Cordia New"/>
        <a:font script="Jpan" typeface="HGｺﾞｼｯｸE"/>
        <a:font script="Grek" typeface="Corbel"/>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华文中宋"/>
        <a:font script="Guru" typeface="Raavi"/>
        <a:font script="Thaa" typeface="MV Boli"/>
        <a:font script="Cans" typeface="Euphemia"/>
        <a:font script="Hang" typeface="휴먼매직체"/>
        <a:font script="Syrc" typeface="Estrangelo Edessa"/>
      </a:majorFont>
      <a:minorFont>
        <a:latin typeface="Gill Sans MT" panose="020B0502020104020203"/>
        <a:ea typeface=""/>
        <a:cs typeface=""/>
        <a:font script="Uigh" typeface="Microsoft Uighur"/>
        <a:font script="Beng" typeface="Vrinda"/>
        <a:font script="Cyrl" typeface="Corbel"/>
        <a:font script="Mlym" typeface="Kartika"/>
        <a:font script="Yiii" typeface="Microsoft Yi Baiti"/>
        <a:font script="Cher" typeface="Plantagenet Cherokee"/>
        <a:font script="Orya" typeface="Kalinga"/>
        <a:font script="Geor" typeface="Sylfaen"/>
        <a:font script="Gujr" typeface="Shruti"/>
        <a:font script="Viet" typeface="Tahoma"/>
        <a:font script="Arab" typeface="Majalla UI"/>
        <a:font script="Hant" typeface="微軟正黑體"/>
        <a:font script="Telu" typeface="Gautami"/>
        <a:font script="Ethi" typeface="Nyala"/>
        <a:font script="Thai" typeface="Cordia New"/>
        <a:font script="Jpan" typeface="HGｺﾞｼｯｸE"/>
        <a:font script="Grek" typeface="Corbel"/>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华文中宋"/>
        <a:font script="Guru" typeface="Raavi"/>
        <a:font script="Thaa" typeface="MV Boli"/>
        <a:font script="Cans" typeface="Euphemia"/>
        <a:font script="Hang" typeface="휴먼매직체"/>
        <a:font script="Syrc" typeface="Estrangelo Edessa"/>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tileRect/>
        </a:gradFill>
        <a:gradFill rotWithShape="1">
          <a:gsLst>
            <a:gs pos="0">
              <a:schemeClr val="phClr">
                <a:tint val="98000"/>
                <a:lumMod val="110000"/>
              </a:schemeClr>
            </a:gs>
            <a:gs pos="84000">
              <a:schemeClr val="phClr">
                <a:shade val="90000"/>
                <a:lumMod val="88000"/>
              </a:schemeClr>
            </a:gs>
          </a:gsLst>
          <a:lin ang="5400000" scaled="0"/>
          <a:tileRect/>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tileRect/>
        </a:gradFill>
        <a:gradFill rotWithShape="1">
          <a:gsLst>
            <a:gs pos="0">
              <a:schemeClr val="phClr">
                <a:tint val="90000"/>
                <a:lumMod val="110000"/>
              </a:schemeClr>
            </a:gs>
            <a:gs pos="100000">
              <a:schemeClr val="phClr">
                <a:shade val="98000"/>
                <a:satMod val="110000"/>
                <a:lumMod val="86000"/>
              </a:schemeClr>
            </a:gs>
          </a:gsLst>
          <a:path path="circle"/>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2897</Words>
  <Application>Microsoft Office PowerPoint</Application>
  <PresentationFormat>On-screen Show (4:3)</PresentationFormat>
  <Paragraphs>230</Paragraphs>
  <Slides>26</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Arial</vt:lpstr>
      <vt:lpstr>Calibri</vt:lpstr>
      <vt:lpstr>Franklin Gothic Book</vt:lpstr>
      <vt:lpstr>Gill Sans MT</vt:lpstr>
      <vt:lpstr>Times</vt:lpstr>
      <vt:lpstr>Times New Roman</vt:lpstr>
      <vt:lpstr>Wingdings</vt:lpstr>
      <vt:lpstr>Wingdings 2</vt:lpstr>
      <vt:lpstr>[_US_McDermott</vt:lpstr>
      <vt:lpstr>Dividend</vt:lpstr>
      <vt:lpstr>Delaware Bankers Association International Planning – U.S. Issues for Foreign Persons (Inbound Planning)</vt:lpstr>
      <vt:lpstr>A Broad Spectrum of Global Clients</vt:lpstr>
      <vt:lpstr>Introduction – What Do We Mean By “U.S. Issues for Foreign Persons”</vt:lpstr>
      <vt:lpstr>Domicile Test for Transfer Tax Purposes</vt:lpstr>
      <vt:lpstr>Concept of Domicile and Factors Considered</vt:lpstr>
      <vt:lpstr>Residence versus Domicile – Difference and Why It Matters</vt:lpstr>
      <vt:lpstr>Impact of Applicable Tax Treaties</vt:lpstr>
      <vt:lpstr>Remember that Definitions of “Residency” for Non-U.S. Citizens Are Different for U.S. Income Tax and Transfer Tax Purposes</vt:lpstr>
      <vt:lpstr>U.S. Estate Tax Fundamentals</vt:lpstr>
      <vt:lpstr>U.S. Gift Tax Fundamentals</vt:lpstr>
      <vt:lpstr>U.S. Estate and Gift Tax Dichotomy Relating to Situs</vt:lpstr>
      <vt:lpstr>Generation Skipping Transfer Tax (“GST”) for Non-Citizens/Non-Domiciliaries</vt:lpstr>
      <vt:lpstr>Situs of Assets: Gift vs. Estate Tax</vt:lpstr>
      <vt:lpstr>Gift Tax Annual Exclusion Amount</vt:lpstr>
      <vt:lpstr>Marital Deduction Planning</vt:lpstr>
      <vt:lpstr>Marital Deduction Planning</vt:lpstr>
      <vt:lpstr>Estate Tax Ideas for Mixed Domicile Marital Couples</vt:lpstr>
      <vt:lpstr>Example of NCND – Gift Tax</vt:lpstr>
      <vt:lpstr>Example of NCND – Estate Tax</vt:lpstr>
      <vt:lpstr>Change to CFC Regime As a Result of U.S. Tax Reform – Elimination of 30 Day Rule</vt:lpstr>
      <vt:lpstr>Planning After TCJA and Impact of Elimination of 30 Day Rule</vt:lpstr>
      <vt:lpstr>Two-Tiered Blocker Structure</vt:lpstr>
      <vt:lpstr>Basic Structures Centered Around FIRPTA and U.S. Estate Tax Rules</vt:lpstr>
      <vt:lpstr>Structures After Tax Reform</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Delaware Bankers Association International Planning – U.S. Issues for Foreign Persons (Inbound Planning)</dc:title>
  <dc:creator>Lisa Berry</dc:creator>
  <cp:lastModifiedBy>Lisa Berry</cp:lastModifiedBy>
  <cp:revision>2</cp:revision>
  <cp:lastPrinted>2018-09-26T15:43:33Z</cp:lastPrinted>
  <dcterms:created xsi:type="dcterms:W3CDTF">2018-09-26T15:43:33Z</dcterms:created>
  <dcterms:modified xsi:type="dcterms:W3CDTF">2018-09-26T19:48:52Z</dcterms:modified>
</cp:coreProperties>
</file>